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35"/>
  </p:notesMasterIdLst>
  <p:sldIdLst>
    <p:sldId id="312" r:id="rId5"/>
    <p:sldId id="319" r:id="rId6"/>
    <p:sldId id="2147471991" r:id="rId7"/>
    <p:sldId id="2147471992" r:id="rId8"/>
    <p:sldId id="2147471993" r:id="rId9"/>
    <p:sldId id="2147471994" r:id="rId10"/>
    <p:sldId id="2147471995" r:id="rId11"/>
    <p:sldId id="2147471996" r:id="rId12"/>
    <p:sldId id="2147471997" r:id="rId13"/>
    <p:sldId id="2147471998" r:id="rId14"/>
    <p:sldId id="2147471999" r:id="rId15"/>
    <p:sldId id="2147472000" r:id="rId16"/>
    <p:sldId id="2147472001" r:id="rId17"/>
    <p:sldId id="2147472002" r:id="rId18"/>
    <p:sldId id="2147472003" r:id="rId19"/>
    <p:sldId id="2147472009" r:id="rId20"/>
    <p:sldId id="2147472020" r:id="rId21"/>
    <p:sldId id="2147472021" r:id="rId22"/>
    <p:sldId id="2147472022" r:id="rId23"/>
    <p:sldId id="2147472023" r:id="rId24"/>
    <p:sldId id="2147472024" r:id="rId25"/>
    <p:sldId id="2147472025" r:id="rId26"/>
    <p:sldId id="2147472026" r:id="rId27"/>
    <p:sldId id="2147472029" r:id="rId28"/>
    <p:sldId id="2147472030" r:id="rId29"/>
    <p:sldId id="2147472031" r:id="rId30"/>
    <p:sldId id="2147472032" r:id="rId31"/>
    <p:sldId id="2147472033" r:id="rId32"/>
    <p:sldId id="2147472034" r:id="rId33"/>
    <p:sldId id="2147472019" r:id="rId34"/>
  </p:sldIdLst>
  <p:sldSz cx="12192000" cy="6858000"/>
  <p:notesSz cx="6858000" cy="9144000"/>
  <p:embeddedFontLst>
    <p:embeddedFont>
      <p:font typeface="AcmeFont" pitchFamily="2"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6" roundtripDataSignature="AMtx7mg5lOtA260uywRbMF5f0M6rv76q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E28F"/>
    <a:srgbClr val="CCCCFF"/>
    <a:srgbClr val="CC99FF"/>
    <a:srgbClr val="AE40D0"/>
    <a:srgbClr val="0C7DC6"/>
    <a:srgbClr val="0C7E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706908-5031-47C0-84A8-3AF51F45E8E0}">
  <a:tblStyle styleId="{E4706908-5031-47C0-84A8-3AF51F45E8E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0" autoAdjust="0"/>
    <p:restoredTop sz="96357" autoAdjust="0"/>
  </p:normalViewPr>
  <p:slideViewPr>
    <p:cSldViewPr snapToGrid="0">
      <p:cViewPr varScale="1">
        <p:scale>
          <a:sx n="107" d="100"/>
          <a:sy n="107" d="100"/>
        </p:scale>
        <p:origin x="24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0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97"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96"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9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100" Type="http://schemas.openxmlformats.org/officeDocument/2006/relationships/tableStyles" Target="tableStyles.xml"/><Relationship Id="rId8" Type="http://schemas.openxmlformats.org/officeDocument/2006/relationships/slide" Target="slides/slide4.xml"/><Relationship Id="rId98"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3061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 name="Google Shape;30;p44">
            <a:extLst>
              <a:ext uri="{FF2B5EF4-FFF2-40B4-BE49-F238E27FC236}">
                <a16:creationId xmlns:a16="http://schemas.microsoft.com/office/drawing/2014/main" id="{EB7FD7AC-BCB4-94ED-B40E-E5587966090A}"/>
              </a:ext>
            </a:extLst>
          </p:cNvPr>
          <p:cNvSpPr/>
          <p:nvPr userDrawn="1"/>
        </p:nvSpPr>
        <p:spPr>
          <a:xfrm>
            <a:off x="0" y="0"/>
            <a:ext cx="12192000" cy="830997"/>
          </a:xfrm>
          <a:prstGeom prst="rect">
            <a:avLst/>
          </a:prstGeom>
          <a:solidFill>
            <a:srgbClr val="0C78B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 name="Date Placeholder 3">
            <a:extLst>
              <a:ext uri="{FF2B5EF4-FFF2-40B4-BE49-F238E27FC236}">
                <a16:creationId xmlns:a16="http://schemas.microsoft.com/office/drawing/2014/main" id="{FBFBBEC3-5CA8-BC77-AFD7-D459CCE965E3}"/>
              </a:ext>
            </a:extLst>
          </p:cNvPr>
          <p:cNvSpPr>
            <a:spLocks noGrp="1"/>
          </p:cNvSpPr>
          <p:nvPr>
            <p:ph type="dt" idx="10"/>
          </p:nvPr>
        </p:nvSpPr>
        <p:spPr>
          <a:xfrm>
            <a:off x="838200" y="6356350"/>
            <a:ext cx="2743200" cy="365125"/>
          </a:xfrm>
          <a:prstGeom prst="rect">
            <a:avLst/>
          </a:prstGeom>
        </p:spPr>
        <p:txBody>
          <a:bodyPr/>
          <a:lstStyle/>
          <a:p>
            <a:fld id="{C994B4B3-6E5B-45FD-A2B2-B1C969220771}" type="datetime1">
              <a:rPr lang="en-US" smtClean="0"/>
              <a:t>1/10/2024</a:t>
            </a:fld>
            <a:endParaRPr lang="en-US"/>
          </a:p>
        </p:txBody>
      </p:sp>
      <p:sp>
        <p:nvSpPr>
          <p:cNvPr id="7" name="Footer Placeholder 6">
            <a:extLst>
              <a:ext uri="{FF2B5EF4-FFF2-40B4-BE49-F238E27FC236}">
                <a16:creationId xmlns:a16="http://schemas.microsoft.com/office/drawing/2014/main" id="{A25C07A6-A52D-F8BF-DC28-0CBFD6E12421}"/>
              </a:ext>
            </a:extLst>
          </p:cNvPr>
          <p:cNvSpPr>
            <a:spLocks noGrp="1"/>
          </p:cNvSpPr>
          <p:nvPr>
            <p:ph type="ftr" idx="11"/>
          </p:nvPr>
        </p:nvSpPr>
        <p:spPr>
          <a:xfrm>
            <a:off x="4038600" y="6356350"/>
            <a:ext cx="4114800" cy="365125"/>
          </a:xfrm>
          <a:prstGeom prst="rect">
            <a:avLst/>
          </a:prstGeom>
        </p:spPr>
        <p:txBody>
          <a:bodyPr/>
          <a:lstStyle/>
          <a:p>
            <a:r>
              <a:rPr lang="en-US" i="1">
                <a:solidFill>
                  <a:schemeClr val="bg1">
                    <a:lumMod val="65000"/>
                  </a:schemeClr>
                </a:solidFill>
              </a:rPr>
              <a:t>Sheffield Scientific – Vancouver WA, Katy TX, Calgary AB, United Kingdom</a:t>
            </a:r>
            <a:endParaRPr lang="en-US" dirty="0"/>
          </a:p>
        </p:txBody>
      </p:sp>
      <p:sp>
        <p:nvSpPr>
          <p:cNvPr id="8" name="Slide Number Placeholder 7">
            <a:extLst>
              <a:ext uri="{FF2B5EF4-FFF2-40B4-BE49-F238E27FC236}">
                <a16:creationId xmlns:a16="http://schemas.microsoft.com/office/drawing/2014/main" id="{0FA156A7-8C5D-5AE7-B224-B0885AEC8069}"/>
              </a:ext>
            </a:extLst>
          </p:cNvPr>
          <p:cNvSpPr>
            <a:spLocks noGrp="1"/>
          </p:cNvSpPr>
          <p:nvPr>
            <p:ph type="sldNum" idx="12"/>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2" name="Picture 1" descr="A black background with blue letters&#10;&#10;Description automatically generated">
            <a:extLst>
              <a:ext uri="{FF2B5EF4-FFF2-40B4-BE49-F238E27FC236}">
                <a16:creationId xmlns:a16="http://schemas.microsoft.com/office/drawing/2014/main" id="{100ABF67-AB81-3596-8D5D-9252738653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2200" y="220280"/>
            <a:ext cx="1670086" cy="39043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21"/>
        <p:cNvGrpSpPr/>
        <p:nvPr/>
      </p:nvGrpSpPr>
      <p:grpSpPr>
        <a:xfrm>
          <a:off x="0" y="0"/>
          <a:ext cx="0" cy="0"/>
          <a:chOff x="0" y="0"/>
          <a:chExt cx="0" cy="0"/>
        </a:xfrm>
      </p:grpSpPr>
      <p:sp>
        <p:nvSpPr>
          <p:cNvPr id="2" name="Google Shape;30;p44">
            <a:extLst>
              <a:ext uri="{FF2B5EF4-FFF2-40B4-BE49-F238E27FC236}">
                <a16:creationId xmlns:a16="http://schemas.microsoft.com/office/drawing/2014/main" id="{E137D071-FA1A-2C2C-A8F9-F6B97122090C}"/>
              </a:ext>
            </a:extLst>
          </p:cNvPr>
          <p:cNvSpPr/>
          <p:nvPr userDrawn="1"/>
        </p:nvSpPr>
        <p:spPr>
          <a:xfrm>
            <a:off x="0" y="0"/>
            <a:ext cx="12192000" cy="830997"/>
          </a:xfrm>
          <a:prstGeom prst="rect">
            <a:avLst/>
          </a:prstGeom>
          <a:solidFill>
            <a:srgbClr val="0C78B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23;p43"/>
          <p:cNvSpPr txBox="1">
            <a:spLocks noGrp="1"/>
          </p:cNvSpPr>
          <p:nvPr>
            <p:ph type="body" idx="1"/>
          </p:nvPr>
        </p:nvSpPr>
        <p:spPr>
          <a:xfrm>
            <a:off x="838200" y="1056136"/>
            <a:ext cx="10515600" cy="51208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 name="Google Shape;32;p44">
            <a:extLst>
              <a:ext uri="{FF2B5EF4-FFF2-40B4-BE49-F238E27FC236}">
                <a16:creationId xmlns:a16="http://schemas.microsoft.com/office/drawing/2014/main" id="{1FBFFC8E-CA60-D4B4-195F-41221AB8E57A}"/>
              </a:ext>
            </a:extLst>
          </p:cNvPr>
          <p:cNvSpPr txBox="1">
            <a:spLocks noGrp="1"/>
          </p:cNvSpPr>
          <p:nvPr>
            <p:ph type="title" hasCustomPrompt="1"/>
          </p:nvPr>
        </p:nvSpPr>
        <p:spPr>
          <a:xfrm>
            <a:off x="180174" y="0"/>
            <a:ext cx="9980776" cy="8309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2F2F2"/>
              </a:buClr>
              <a:buSzPts val="4400"/>
              <a:buFont typeface="Calibri"/>
              <a:buNone/>
              <a:defRPr>
                <a:solidFill>
                  <a:srgbClr val="F2F2F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add title</a:t>
            </a:r>
            <a:endParaRPr dirty="0"/>
          </a:p>
        </p:txBody>
      </p:sp>
      <p:sp>
        <p:nvSpPr>
          <p:cNvPr id="7" name="Date Placeholder 6">
            <a:extLst>
              <a:ext uri="{FF2B5EF4-FFF2-40B4-BE49-F238E27FC236}">
                <a16:creationId xmlns:a16="http://schemas.microsoft.com/office/drawing/2014/main" id="{9884B2C7-7EB5-CB85-EDA1-6A2C2C067967}"/>
              </a:ext>
            </a:extLst>
          </p:cNvPr>
          <p:cNvSpPr>
            <a:spLocks noGrp="1"/>
          </p:cNvSpPr>
          <p:nvPr>
            <p:ph type="dt" idx="10"/>
          </p:nvPr>
        </p:nvSpPr>
        <p:spPr>
          <a:xfrm>
            <a:off x="838200" y="6356350"/>
            <a:ext cx="2743200" cy="365125"/>
          </a:xfrm>
          <a:prstGeom prst="rect">
            <a:avLst/>
          </a:prstGeom>
        </p:spPr>
        <p:txBody>
          <a:bodyPr/>
          <a:lstStyle/>
          <a:p>
            <a:fld id="{D76F995D-3886-4DB7-97BB-BD85AAF8669C}" type="datetime1">
              <a:rPr lang="en-US" smtClean="0"/>
              <a:t>1/10/2024</a:t>
            </a:fld>
            <a:endParaRPr lang="en-US" dirty="0"/>
          </a:p>
        </p:txBody>
      </p:sp>
      <p:sp>
        <p:nvSpPr>
          <p:cNvPr id="8" name="Footer Placeholder 7">
            <a:extLst>
              <a:ext uri="{FF2B5EF4-FFF2-40B4-BE49-F238E27FC236}">
                <a16:creationId xmlns:a16="http://schemas.microsoft.com/office/drawing/2014/main" id="{EC97663B-0CFD-4B38-443B-719EBA58F226}"/>
              </a:ext>
            </a:extLst>
          </p:cNvPr>
          <p:cNvSpPr>
            <a:spLocks noGrp="1"/>
          </p:cNvSpPr>
          <p:nvPr>
            <p:ph type="ftr" idx="11"/>
          </p:nvPr>
        </p:nvSpPr>
        <p:spPr>
          <a:xfrm>
            <a:off x="4038600" y="6356350"/>
            <a:ext cx="4114800" cy="365125"/>
          </a:xfrm>
          <a:prstGeom prst="rect">
            <a:avLst/>
          </a:prstGeom>
        </p:spPr>
        <p:txBody>
          <a:bodyPr/>
          <a:lstStyle/>
          <a:p>
            <a:r>
              <a:rPr lang="en-US" i="1">
                <a:solidFill>
                  <a:schemeClr val="bg1">
                    <a:lumMod val="65000"/>
                  </a:schemeClr>
                </a:solidFill>
              </a:rPr>
              <a:t>Sheffield Scientific – Vancouver WA, Katy TX, Calgary AB, United Kingdom</a:t>
            </a:r>
            <a:endParaRPr lang="en-US" dirty="0"/>
          </a:p>
        </p:txBody>
      </p:sp>
      <p:sp>
        <p:nvSpPr>
          <p:cNvPr id="9" name="Slide Number Placeholder 8">
            <a:extLst>
              <a:ext uri="{FF2B5EF4-FFF2-40B4-BE49-F238E27FC236}">
                <a16:creationId xmlns:a16="http://schemas.microsoft.com/office/drawing/2014/main" id="{855041F3-9A0B-13AB-59AD-1752AB6ED727}"/>
              </a:ext>
            </a:extLst>
          </p:cNvPr>
          <p:cNvSpPr>
            <a:spLocks noGrp="1"/>
          </p:cNvSpPr>
          <p:nvPr>
            <p:ph type="sldNum" idx="12"/>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5" name="Picture 4" descr="A black background with blue letters&#10;&#10;Description automatically generated">
            <a:extLst>
              <a:ext uri="{FF2B5EF4-FFF2-40B4-BE49-F238E27FC236}">
                <a16:creationId xmlns:a16="http://schemas.microsoft.com/office/drawing/2014/main" id="{E627813B-90AD-0985-B381-5EB35C036D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950" y="220280"/>
            <a:ext cx="1670086" cy="39043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foo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677EB2A-F8E9-3929-1C07-23A80DABF0E6}"/>
              </a:ext>
            </a:extLst>
          </p:cNvPr>
          <p:cNvSpPr>
            <a:spLocks noGrp="1"/>
          </p:cNvSpPr>
          <p:nvPr>
            <p:ph type="dt" sz="half" idx="10"/>
          </p:nvPr>
        </p:nvSpPr>
        <p:spPr/>
        <p:txBody>
          <a:bodyPr/>
          <a:lstStyle/>
          <a:p>
            <a:fld id="{07E79A68-F022-452A-99DD-5C6D75E2CC2B}" type="datetime1">
              <a:rPr lang="en-US" smtClean="0"/>
              <a:t>1/10/2024</a:t>
            </a:fld>
            <a:endParaRPr lang="en-US"/>
          </a:p>
        </p:txBody>
      </p:sp>
      <p:sp>
        <p:nvSpPr>
          <p:cNvPr id="4" name="Footer Placeholder 3">
            <a:extLst>
              <a:ext uri="{FF2B5EF4-FFF2-40B4-BE49-F238E27FC236}">
                <a16:creationId xmlns:a16="http://schemas.microsoft.com/office/drawing/2014/main" id="{0610A856-CC06-91EA-356D-249E4EE62813}"/>
              </a:ext>
            </a:extLst>
          </p:cNvPr>
          <p:cNvSpPr>
            <a:spLocks noGrp="1"/>
          </p:cNvSpPr>
          <p:nvPr>
            <p:ph type="ftr" sz="quarter" idx="11"/>
          </p:nvPr>
        </p:nvSpPr>
        <p:spPr/>
        <p:txBody>
          <a:bodyPr/>
          <a:lstStyle/>
          <a:p>
            <a:r>
              <a:rPr lang="en-US"/>
              <a:t>Sheffield Scientific – Vancouver WA, Katy TX, Calgary AB, United Kingdom</a:t>
            </a:r>
            <a:endParaRPr lang="en-US" dirty="0"/>
          </a:p>
        </p:txBody>
      </p:sp>
      <p:sp>
        <p:nvSpPr>
          <p:cNvPr id="5" name="Slide Number Placeholder 4">
            <a:extLst>
              <a:ext uri="{FF2B5EF4-FFF2-40B4-BE49-F238E27FC236}">
                <a16:creationId xmlns:a16="http://schemas.microsoft.com/office/drawing/2014/main" id="{66AE8A36-2B63-78AB-D948-18513FC2997F}"/>
              </a:ext>
            </a:extLst>
          </p:cNvPr>
          <p:cNvSpPr>
            <a:spLocks noGrp="1"/>
          </p:cNvSpPr>
          <p:nvPr>
            <p:ph type="sldNum" sz="quarter" idx="12"/>
          </p:nvPr>
        </p:nvSpPr>
        <p:spPr/>
        <p:txBody>
          <a:bodyPr/>
          <a:lstStyle/>
          <a:p>
            <a:fld id="{EBFBA3E0-3644-4ED5-BE34-6BED8DE3790C}" type="slidenum">
              <a:rPr lang="en-US" smtClean="0"/>
              <a:t>‹#›</a:t>
            </a:fld>
            <a:endParaRPr lang="en-US"/>
          </a:p>
        </p:txBody>
      </p:sp>
      <p:sp>
        <p:nvSpPr>
          <p:cNvPr id="6" name="Google Shape;32;p44">
            <a:extLst>
              <a:ext uri="{FF2B5EF4-FFF2-40B4-BE49-F238E27FC236}">
                <a16:creationId xmlns:a16="http://schemas.microsoft.com/office/drawing/2014/main" id="{BF0F566F-E480-D2AE-E0D0-632FF6B59D6C}"/>
              </a:ext>
            </a:extLst>
          </p:cNvPr>
          <p:cNvSpPr txBox="1">
            <a:spLocks noGrp="1"/>
          </p:cNvSpPr>
          <p:nvPr>
            <p:ph type="title" hasCustomPrompt="1"/>
          </p:nvPr>
        </p:nvSpPr>
        <p:spPr>
          <a:xfrm>
            <a:off x="180174" y="0"/>
            <a:ext cx="9980776" cy="8309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2F2F2"/>
              </a:buClr>
              <a:buSzPts val="4400"/>
              <a:buFont typeface="Calibri"/>
              <a:buNone/>
              <a:defRPr>
                <a:solidFill>
                  <a:srgbClr val="F2F2F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add title</a:t>
            </a:r>
            <a:endParaRPr dirty="0"/>
          </a:p>
        </p:txBody>
      </p:sp>
      <p:sp>
        <p:nvSpPr>
          <p:cNvPr id="7" name="Google Shape;23;p43">
            <a:extLst>
              <a:ext uri="{FF2B5EF4-FFF2-40B4-BE49-F238E27FC236}">
                <a16:creationId xmlns:a16="http://schemas.microsoft.com/office/drawing/2014/main" id="{9AC050D6-46A4-E863-12D9-1397ED02002D}"/>
              </a:ext>
            </a:extLst>
          </p:cNvPr>
          <p:cNvSpPr txBox="1">
            <a:spLocks noGrp="1"/>
          </p:cNvSpPr>
          <p:nvPr>
            <p:ph type="body" idx="1"/>
          </p:nvPr>
        </p:nvSpPr>
        <p:spPr>
          <a:xfrm>
            <a:off x="838200" y="1056136"/>
            <a:ext cx="10515600" cy="51208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928581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7" name="Google Shape;112;p5" descr="Logo&#10;&#10;Description automatically generated">
            <a:extLst>
              <a:ext uri="{FF2B5EF4-FFF2-40B4-BE49-F238E27FC236}">
                <a16:creationId xmlns:a16="http://schemas.microsoft.com/office/drawing/2014/main" id="{B4C34E6B-8CAB-37C4-C33E-C3E77A0CD715}"/>
              </a:ext>
            </a:extLst>
          </p:cNvPr>
          <p:cNvPicPr preferRelativeResize="0"/>
          <p:nvPr userDrawn="1"/>
        </p:nvPicPr>
        <p:blipFill rotWithShape="1">
          <a:blip r:embed="rId5">
            <a:alphaModFix amt="12000"/>
          </a:blip>
          <a:srcRect r="81659" b="-1835"/>
          <a:stretch/>
        </p:blipFill>
        <p:spPr>
          <a:xfrm>
            <a:off x="7913611" y="2466560"/>
            <a:ext cx="5945985" cy="5916443"/>
          </a:xfrm>
          <a:prstGeom prst="rect">
            <a:avLst/>
          </a:prstGeom>
          <a:noFill/>
          <a:ln>
            <a:noFill/>
          </a:ln>
        </p:spPr>
      </p:pic>
      <p:sp>
        <p:nvSpPr>
          <p:cNvPr id="10" name="Google Shape;10;p41"/>
          <p:cNvSpPr txBox="1">
            <a:spLocks noGrp="1"/>
          </p:cNvSpPr>
          <p:nvPr>
            <p:ph type="title"/>
          </p:nvPr>
        </p:nvSpPr>
        <p:spPr>
          <a:xfrm>
            <a:off x="838200" y="1010384"/>
            <a:ext cx="10515600" cy="68030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 name="Google Shape;30;p44">
            <a:extLst>
              <a:ext uri="{FF2B5EF4-FFF2-40B4-BE49-F238E27FC236}">
                <a16:creationId xmlns:a16="http://schemas.microsoft.com/office/drawing/2014/main" id="{938F3996-CC99-C60B-D4C6-A6E79C72068F}"/>
              </a:ext>
            </a:extLst>
          </p:cNvPr>
          <p:cNvSpPr/>
          <p:nvPr userDrawn="1"/>
        </p:nvSpPr>
        <p:spPr>
          <a:xfrm>
            <a:off x="0" y="0"/>
            <a:ext cx="12192000" cy="830997"/>
          </a:xfrm>
          <a:prstGeom prst="rect">
            <a:avLst/>
          </a:prstGeom>
          <a:solidFill>
            <a:srgbClr val="0C78B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 name="Date Placeholder 3">
            <a:extLst>
              <a:ext uri="{FF2B5EF4-FFF2-40B4-BE49-F238E27FC236}">
                <a16:creationId xmlns:a16="http://schemas.microsoft.com/office/drawing/2014/main" id="{F0BD2995-9C16-2A88-000C-B65ABBFBE8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E3231-738C-4E2A-BB75-4B43DA1FB967}" type="datetime1">
              <a:rPr lang="en-US" smtClean="0"/>
              <a:t>1/10/2024</a:t>
            </a:fld>
            <a:endParaRPr lang="en-US"/>
          </a:p>
        </p:txBody>
      </p:sp>
      <p:sp>
        <p:nvSpPr>
          <p:cNvPr id="5" name="Footer Placeholder 4">
            <a:extLst>
              <a:ext uri="{FF2B5EF4-FFF2-40B4-BE49-F238E27FC236}">
                <a16:creationId xmlns:a16="http://schemas.microsoft.com/office/drawing/2014/main" id="{B611DCF0-1AD4-1A79-641F-D0CB7187D495}"/>
              </a:ext>
            </a:extLst>
          </p:cNvPr>
          <p:cNvSpPr>
            <a:spLocks noGrp="1"/>
          </p:cNvSpPr>
          <p:nvPr>
            <p:ph type="ftr" sz="quarter" idx="3"/>
          </p:nvPr>
        </p:nvSpPr>
        <p:spPr>
          <a:xfrm>
            <a:off x="3946376" y="6344362"/>
            <a:ext cx="42992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Sheffield Scientific – Vancouver WA, Katy TX, Calgary AB, United Kingdom</a:t>
            </a:r>
          </a:p>
        </p:txBody>
      </p:sp>
      <p:sp>
        <p:nvSpPr>
          <p:cNvPr id="8" name="Slide Number Placeholder 7">
            <a:extLst>
              <a:ext uri="{FF2B5EF4-FFF2-40B4-BE49-F238E27FC236}">
                <a16:creationId xmlns:a16="http://schemas.microsoft.com/office/drawing/2014/main" id="{FA630646-4536-2DD1-EAF0-6871FAFAF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BA3E0-3644-4ED5-BE34-6BED8DE3790C}" type="slidenum">
              <a:rPr lang="en-US" smtClean="0"/>
              <a:t>‹#›</a:t>
            </a:fld>
            <a:endParaRPr lang="en-US"/>
          </a:p>
        </p:txBody>
      </p:sp>
      <p:pic>
        <p:nvPicPr>
          <p:cNvPr id="6" name="Picture 5" descr="A black background with blue letters&#10;&#10;Description automatically generated">
            <a:extLst>
              <a:ext uri="{FF2B5EF4-FFF2-40B4-BE49-F238E27FC236}">
                <a16:creationId xmlns:a16="http://schemas.microsoft.com/office/drawing/2014/main" id="{C4229DBF-FA78-428C-39BF-034C444019C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38915" y="220280"/>
            <a:ext cx="1670086" cy="390436"/>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10" name="Google Shape;91;p2">
            <a:extLst>
              <a:ext uri="{FF2B5EF4-FFF2-40B4-BE49-F238E27FC236}">
                <a16:creationId xmlns:a16="http://schemas.microsoft.com/office/drawing/2014/main" id="{9094997B-31A2-6A80-FE33-730A6DF93EFF}"/>
              </a:ext>
            </a:extLst>
          </p:cNvPr>
          <p:cNvSpPr/>
          <p:nvPr/>
        </p:nvSpPr>
        <p:spPr>
          <a:xfrm>
            <a:off x="743846" y="775066"/>
            <a:ext cx="2589088" cy="6092270"/>
          </a:xfrm>
          <a:prstGeom prst="rect">
            <a:avLst/>
          </a:prstGeom>
          <a:solidFill>
            <a:srgbClr val="0C7DC6">
              <a:alpha val="76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7" name="Google Shape;91;p2">
            <a:extLst>
              <a:ext uri="{FF2B5EF4-FFF2-40B4-BE49-F238E27FC236}">
                <a16:creationId xmlns:a16="http://schemas.microsoft.com/office/drawing/2014/main" id="{F0E9112C-7E48-902F-838F-53E72F76B9D2}"/>
              </a:ext>
            </a:extLst>
          </p:cNvPr>
          <p:cNvSpPr/>
          <p:nvPr/>
        </p:nvSpPr>
        <p:spPr>
          <a:xfrm>
            <a:off x="743846" y="3567"/>
            <a:ext cx="2589088" cy="8116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93" name="Google Shape;93;p2"/>
          <p:cNvSpPr txBox="1"/>
          <p:nvPr/>
        </p:nvSpPr>
        <p:spPr>
          <a:xfrm>
            <a:off x="4122380" y="-52250"/>
            <a:ext cx="4736688"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chemeClr val="bg1">
                    <a:alpha val="28000"/>
                  </a:schemeClr>
                </a:solidFill>
                <a:latin typeface="Calibri" panose="020F0502020204030204" pitchFamily="34" charset="0"/>
                <a:ea typeface="Poppins"/>
                <a:cs typeface="Calibri" panose="020F0502020204030204" pitchFamily="34" charset="0"/>
                <a:sym typeface="Poppins"/>
              </a:rPr>
              <a:t>October 2023</a:t>
            </a:r>
            <a:endParaRPr sz="5400" dirty="0">
              <a:solidFill>
                <a:schemeClr val="bg1">
                  <a:alpha val="28000"/>
                </a:schemeClr>
              </a:solidFill>
              <a:latin typeface="Calibri" panose="020F0502020204030204" pitchFamily="34" charset="0"/>
              <a:cs typeface="Calibri" panose="020F0502020204030204" pitchFamily="34" charset="0"/>
            </a:endParaRPr>
          </a:p>
        </p:txBody>
      </p:sp>
      <p:sp>
        <p:nvSpPr>
          <p:cNvPr id="4" name="AutoShape 4" descr="Leidos">
            <a:extLst>
              <a:ext uri="{FF2B5EF4-FFF2-40B4-BE49-F238E27FC236}">
                <a16:creationId xmlns:a16="http://schemas.microsoft.com/office/drawing/2014/main" id="{5A24CE72-2708-CA6E-3888-A5602AAFFE0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 name="TextBox 8">
            <a:extLst>
              <a:ext uri="{FF2B5EF4-FFF2-40B4-BE49-F238E27FC236}">
                <a16:creationId xmlns:a16="http://schemas.microsoft.com/office/drawing/2014/main" id="{75563305-E94B-48AD-A80B-310456AEEF4C}"/>
              </a:ext>
            </a:extLst>
          </p:cNvPr>
          <p:cNvSpPr txBox="1"/>
          <p:nvPr/>
        </p:nvSpPr>
        <p:spPr>
          <a:xfrm>
            <a:off x="986319" y="5153902"/>
            <a:ext cx="2122470" cy="523220"/>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Stephen Hume</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Maximo Director</a:t>
            </a:r>
          </a:p>
        </p:txBody>
      </p:sp>
      <p:sp>
        <p:nvSpPr>
          <p:cNvPr id="13" name="TextBox 12">
            <a:extLst>
              <a:ext uri="{FF2B5EF4-FFF2-40B4-BE49-F238E27FC236}">
                <a16:creationId xmlns:a16="http://schemas.microsoft.com/office/drawing/2014/main" id="{B8292CAD-2D53-0847-459A-6088FE08B5A0}"/>
              </a:ext>
            </a:extLst>
          </p:cNvPr>
          <p:cNvSpPr txBox="1"/>
          <p:nvPr/>
        </p:nvSpPr>
        <p:spPr>
          <a:xfrm>
            <a:off x="986319" y="3238261"/>
            <a:ext cx="2286856" cy="1569660"/>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Building an Application to Manage Queries in Maximo</a:t>
            </a:r>
          </a:p>
        </p:txBody>
      </p:sp>
      <p:cxnSp>
        <p:nvCxnSpPr>
          <p:cNvPr id="15" name="Straight Connector 14">
            <a:extLst>
              <a:ext uri="{FF2B5EF4-FFF2-40B4-BE49-F238E27FC236}">
                <a16:creationId xmlns:a16="http://schemas.microsoft.com/office/drawing/2014/main" id="{6FE0F791-CA2E-34EF-065C-DEB76A3BAF61}"/>
              </a:ext>
            </a:extLst>
          </p:cNvPr>
          <p:cNvCxnSpPr/>
          <p:nvPr/>
        </p:nvCxnSpPr>
        <p:spPr>
          <a:xfrm>
            <a:off x="986319" y="4980911"/>
            <a:ext cx="20240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0D4A238-B5A6-F0C0-5A69-DADB06832215}"/>
              </a:ext>
            </a:extLst>
          </p:cNvPr>
          <p:cNvSpPr txBox="1"/>
          <p:nvPr/>
        </p:nvSpPr>
        <p:spPr>
          <a:xfrm>
            <a:off x="-217318" y="909455"/>
            <a:ext cx="3390471" cy="307777"/>
          </a:xfrm>
          <a:prstGeom prst="rect">
            <a:avLst/>
          </a:prstGeom>
          <a:noFill/>
        </p:spPr>
        <p:txBody>
          <a:bodyPr wrap="square" rtlCol="0">
            <a:spAutoFit/>
          </a:bodyPr>
          <a:lstStyle/>
          <a:p>
            <a:pPr algn="r"/>
            <a:r>
              <a:rPr lang="en-US" b="1" dirty="0">
                <a:solidFill>
                  <a:schemeClr val="bg1"/>
                </a:solidFill>
                <a:latin typeface="Calibri" panose="020F0502020204030204" pitchFamily="34" charset="0"/>
                <a:cs typeface="Calibri" panose="020F0502020204030204" pitchFamily="34" charset="0"/>
              </a:rPr>
              <a:t>www.sheffieldscientific.com</a:t>
            </a:r>
          </a:p>
        </p:txBody>
      </p:sp>
      <p:pic>
        <p:nvPicPr>
          <p:cNvPr id="2" name="Picture 1" descr="A black background with blue letters&#10;&#10;Description automatically generated">
            <a:extLst>
              <a:ext uri="{FF2B5EF4-FFF2-40B4-BE49-F238E27FC236}">
                <a16:creationId xmlns:a16="http://schemas.microsoft.com/office/drawing/2014/main" id="{CCC349AB-5E9B-9297-BF28-8B9734D55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281" y="229652"/>
            <a:ext cx="1670086" cy="390436"/>
          </a:xfrm>
          <a:prstGeom prst="rect">
            <a:avLst/>
          </a:prstGeom>
        </p:spPr>
      </p:pic>
      <p:sp>
        <p:nvSpPr>
          <p:cNvPr id="3" name="TextBox 2">
            <a:extLst>
              <a:ext uri="{FF2B5EF4-FFF2-40B4-BE49-F238E27FC236}">
                <a16:creationId xmlns:a16="http://schemas.microsoft.com/office/drawing/2014/main" id="{DF710754-FB25-B7DD-88C0-D4DA8507CB4D}"/>
              </a:ext>
            </a:extLst>
          </p:cNvPr>
          <p:cNvSpPr txBox="1"/>
          <p:nvPr/>
        </p:nvSpPr>
        <p:spPr>
          <a:xfrm>
            <a:off x="867185" y="5800247"/>
            <a:ext cx="2465750" cy="954107"/>
          </a:xfrm>
          <a:prstGeom prst="rect">
            <a:avLst/>
          </a:prstGeom>
          <a:noFill/>
        </p:spPr>
        <p:txBody>
          <a:bodyPr wrap="square" rtlCol="0">
            <a:spAutoFit/>
          </a:bodyPr>
          <a:lstStyle/>
          <a:p>
            <a:r>
              <a:rPr lang="en-US" b="1" dirty="0">
                <a:solidFill>
                  <a:schemeClr val="bg1"/>
                </a:solidFill>
              </a:rPr>
              <a:t>Bonus Content: How to configure the application to change owner of a query</a:t>
            </a:r>
          </a:p>
        </p:txBody>
      </p:sp>
    </p:spTree>
    <p:extLst>
      <p:ext uri="{BB962C8B-B14F-4D97-AF65-F5344CB8AC3E}">
        <p14:creationId xmlns:p14="http://schemas.microsoft.com/office/powerpoint/2010/main" val="792339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042253-FE30-BC04-4EAC-30B7E176050D}"/>
              </a:ext>
            </a:extLst>
          </p:cNvPr>
          <p:cNvSpPr>
            <a:spLocks noGrp="1"/>
          </p:cNvSpPr>
          <p:nvPr>
            <p:ph type="dt" idx="10"/>
          </p:nvPr>
        </p:nvSpPr>
        <p:spPr/>
        <p:txBody>
          <a:bodyPr/>
          <a:lstStyle/>
          <a:p>
            <a:fld id="{5089D693-FF39-4F7D-8053-9DC0384B0C83}"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6E6E307A-C6DD-6C48-CA14-A0D7A4DB22E9}"/>
              </a:ext>
            </a:extLst>
          </p:cNvPr>
          <p:cNvSpPr>
            <a:spLocks noGrp="1"/>
          </p:cNvSpPr>
          <p:nvPr>
            <p:ph type="ftr" idx="11"/>
          </p:nvPr>
        </p:nvSpPr>
        <p:spPr/>
        <p:txBody>
          <a:bodyPr/>
          <a:lstStyle/>
          <a:p>
            <a:r>
              <a:rPr lang="en-US" i="1">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3FF3BD6A-87A3-19EB-0EC0-86F01E216E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10</a:t>
            </a:fld>
            <a:endParaRPr lang="en-US">
              <a:latin typeface="Calibri" panose="020F0502020204030204" pitchFamily="34" charset="0"/>
              <a:cs typeface="Calibri" panose="020F0502020204030204" pitchFamily="34" charset="0"/>
            </a:endParaRPr>
          </a:p>
        </p:txBody>
      </p:sp>
      <p:sp>
        <p:nvSpPr>
          <p:cNvPr id="10" name="Title 1">
            <a:extLst>
              <a:ext uri="{FF2B5EF4-FFF2-40B4-BE49-F238E27FC236}">
                <a16:creationId xmlns:a16="http://schemas.microsoft.com/office/drawing/2014/main" id="{C9875AC3-B777-C537-FBAC-99B53E3CA658}"/>
              </a:ext>
            </a:extLst>
          </p:cNvPr>
          <p:cNvSpPr>
            <a:spLocks noGrp="1"/>
          </p:cNvSpPr>
          <p:nvPr>
            <p:ph type="title"/>
          </p:nvPr>
        </p:nvSpPr>
        <p:spPr>
          <a:xfrm>
            <a:off x="180174" y="85053"/>
            <a:ext cx="10515600" cy="725488"/>
          </a:xfrm>
        </p:spPr>
        <p:txBody>
          <a:bodyPr>
            <a:normAutofit/>
          </a:bodyPr>
          <a:lstStyle/>
          <a:p>
            <a:r>
              <a:rPr lang="en-GB" sz="3200" b="1" dirty="0"/>
              <a:t>Testing the Application</a:t>
            </a:r>
            <a:r>
              <a:rPr lang="en-GB" dirty="0"/>
              <a:t>	</a:t>
            </a:r>
          </a:p>
        </p:txBody>
      </p:sp>
      <p:sp>
        <p:nvSpPr>
          <p:cNvPr id="14" name="TextBox 13">
            <a:extLst>
              <a:ext uri="{FF2B5EF4-FFF2-40B4-BE49-F238E27FC236}">
                <a16:creationId xmlns:a16="http://schemas.microsoft.com/office/drawing/2014/main" id="{DF80E62C-0079-ECD2-D434-1EF0CB563FC6}"/>
              </a:ext>
            </a:extLst>
          </p:cNvPr>
          <p:cNvSpPr txBox="1"/>
          <p:nvPr/>
        </p:nvSpPr>
        <p:spPr>
          <a:xfrm>
            <a:off x="684847" y="1028482"/>
            <a:ext cx="9806941" cy="1323439"/>
          </a:xfrm>
          <a:prstGeom prst="rect">
            <a:avLst/>
          </a:prstGeom>
          <a:noFill/>
        </p:spPr>
        <p:txBody>
          <a:bodyPr wrap="square" rtlCol="0">
            <a:spAutoFit/>
          </a:bodyPr>
          <a:lstStyle/>
          <a:p>
            <a:pPr lvl="1"/>
            <a:endParaRPr lang="en-GB" sz="1600" b="1" dirty="0"/>
          </a:p>
          <a:p>
            <a:pPr marL="285750" indent="-285750">
              <a:buFont typeface="Arial" panose="020B0604020202020204" pitchFamily="34" charset="0"/>
              <a:buChar char="•"/>
            </a:pPr>
            <a:r>
              <a:rPr lang="en-GB" sz="1600" b="1" dirty="0"/>
              <a:t>Save your changes then OPEN the application under the Administration Module</a:t>
            </a:r>
          </a:p>
          <a:p>
            <a:endParaRPr lang="en-GB" sz="1600" b="1" dirty="0"/>
          </a:p>
          <a:p>
            <a:endParaRPr lang="en-GB" sz="1600" b="1" dirty="0"/>
          </a:p>
          <a:p>
            <a:endParaRPr lang="en-GB" sz="1600" dirty="0"/>
          </a:p>
        </p:txBody>
      </p:sp>
      <p:sp>
        <p:nvSpPr>
          <p:cNvPr id="16" name="TextBox 15">
            <a:extLst>
              <a:ext uri="{FF2B5EF4-FFF2-40B4-BE49-F238E27FC236}">
                <a16:creationId xmlns:a16="http://schemas.microsoft.com/office/drawing/2014/main" id="{267C4FE6-7A3D-7A05-3E8A-9F4D453DE407}"/>
              </a:ext>
            </a:extLst>
          </p:cNvPr>
          <p:cNvSpPr txBox="1"/>
          <p:nvPr/>
        </p:nvSpPr>
        <p:spPr>
          <a:xfrm>
            <a:off x="8168640" y="2164080"/>
            <a:ext cx="3891899" cy="1477328"/>
          </a:xfrm>
          <a:prstGeom prst="rect">
            <a:avLst/>
          </a:prstGeom>
          <a:noFill/>
        </p:spPr>
        <p:txBody>
          <a:bodyPr wrap="none" rtlCol="0">
            <a:spAutoFit/>
          </a:bodyPr>
          <a:lstStyle/>
          <a:p>
            <a:r>
              <a:rPr lang="en-CA" dirty="0"/>
              <a:t>Hit ENTER  on the list tab to get a listing</a:t>
            </a:r>
            <a:br>
              <a:rPr lang="en-CA" dirty="0"/>
            </a:br>
            <a:r>
              <a:rPr lang="en-CA" dirty="0"/>
              <a:t>of all queries in the system.</a:t>
            </a:r>
          </a:p>
          <a:p>
            <a:endParaRPr lang="en-CA" dirty="0"/>
          </a:p>
          <a:p>
            <a:r>
              <a:rPr lang="en-CA" dirty="0"/>
              <a:t>Then click on the first QUERYID to open</a:t>
            </a:r>
            <a:br>
              <a:rPr lang="en-CA" dirty="0"/>
            </a:br>
            <a:r>
              <a:rPr lang="en-CA" dirty="0"/>
              <a:t>that Query.</a:t>
            </a:r>
          </a:p>
        </p:txBody>
      </p:sp>
      <p:pic>
        <p:nvPicPr>
          <p:cNvPr id="18" name="Picture 17">
            <a:extLst>
              <a:ext uri="{FF2B5EF4-FFF2-40B4-BE49-F238E27FC236}">
                <a16:creationId xmlns:a16="http://schemas.microsoft.com/office/drawing/2014/main" id="{571AFCFD-3700-B1DA-886C-E432A80D8586}"/>
              </a:ext>
            </a:extLst>
          </p:cNvPr>
          <p:cNvPicPr>
            <a:picLocks noChangeAspect="1"/>
          </p:cNvPicPr>
          <p:nvPr/>
        </p:nvPicPr>
        <p:blipFill>
          <a:blip r:embed="rId2"/>
          <a:stretch>
            <a:fillRect/>
          </a:stretch>
        </p:blipFill>
        <p:spPr>
          <a:xfrm>
            <a:off x="207883" y="1790330"/>
            <a:ext cx="7832436" cy="2412670"/>
          </a:xfrm>
          <a:prstGeom prst="rect">
            <a:avLst/>
          </a:prstGeom>
          <a:ln>
            <a:solidFill>
              <a:schemeClr val="accent1"/>
            </a:solidFill>
          </a:ln>
        </p:spPr>
      </p:pic>
    </p:spTree>
    <p:extLst>
      <p:ext uri="{BB962C8B-B14F-4D97-AF65-F5344CB8AC3E}">
        <p14:creationId xmlns:p14="http://schemas.microsoft.com/office/powerpoint/2010/main" val="1273425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D20C8-F4AD-97F6-B100-F4277B4E06E9}"/>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Testing the Application</a:t>
            </a:r>
          </a:p>
        </p:txBody>
      </p:sp>
      <p:sp>
        <p:nvSpPr>
          <p:cNvPr id="2" name="Date Placeholder 1">
            <a:extLst>
              <a:ext uri="{FF2B5EF4-FFF2-40B4-BE49-F238E27FC236}">
                <a16:creationId xmlns:a16="http://schemas.microsoft.com/office/drawing/2014/main" id="{F0A4620A-2A49-9746-8561-67B31957D8F8}"/>
              </a:ext>
            </a:extLst>
          </p:cNvPr>
          <p:cNvSpPr>
            <a:spLocks noGrp="1"/>
          </p:cNvSpPr>
          <p:nvPr>
            <p:ph type="dt" idx="10"/>
          </p:nvPr>
        </p:nvSpPr>
        <p:spPr/>
        <p:txBody>
          <a:bodyPr/>
          <a:lstStyle/>
          <a:p>
            <a:fld id="{A61A7BCC-BB98-46A6-90AA-7459AE936E95}"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35EE55CC-3DF0-7ABD-B7EF-09A0ABA66F6C}"/>
              </a:ext>
            </a:extLst>
          </p:cNvPr>
          <p:cNvSpPr>
            <a:spLocks noGrp="1"/>
          </p:cNvSpPr>
          <p:nvPr>
            <p:ph type="ftr" idx="11"/>
          </p:nvPr>
        </p:nvSpPr>
        <p:spPr/>
        <p:txBody>
          <a:bodyPr/>
          <a:lstStyle/>
          <a:p>
            <a:r>
              <a:rPr lang="en-US" i="1">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6983969-9A02-6C05-B337-DB927989F5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11</a:t>
            </a:fld>
            <a:endParaRPr lang="en-US">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B1DED30E-F999-CEE4-53F1-1AE714B0863F}"/>
              </a:ext>
            </a:extLst>
          </p:cNvPr>
          <p:cNvPicPr>
            <a:picLocks noChangeAspect="1"/>
          </p:cNvPicPr>
          <p:nvPr/>
        </p:nvPicPr>
        <p:blipFill>
          <a:blip r:embed="rId2"/>
          <a:stretch>
            <a:fillRect/>
          </a:stretch>
        </p:blipFill>
        <p:spPr>
          <a:xfrm>
            <a:off x="350143" y="1176023"/>
            <a:ext cx="5820587" cy="4505954"/>
          </a:xfrm>
          <a:prstGeom prst="rect">
            <a:avLst/>
          </a:prstGeom>
          <a:ln>
            <a:solidFill>
              <a:schemeClr val="accent1">
                <a:shade val="15000"/>
              </a:schemeClr>
            </a:solidFill>
          </a:ln>
        </p:spPr>
      </p:pic>
      <p:sp>
        <p:nvSpPr>
          <p:cNvPr id="13" name="TextBox 12">
            <a:extLst>
              <a:ext uri="{FF2B5EF4-FFF2-40B4-BE49-F238E27FC236}">
                <a16:creationId xmlns:a16="http://schemas.microsoft.com/office/drawing/2014/main" id="{F55490DC-D7C7-758D-F8DB-ED35142EFE5A}"/>
              </a:ext>
            </a:extLst>
          </p:cNvPr>
          <p:cNvSpPr txBox="1"/>
          <p:nvPr/>
        </p:nvSpPr>
        <p:spPr>
          <a:xfrm>
            <a:off x="6672349" y="1505371"/>
            <a:ext cx="4496552" cy="646331"/>
          </a:xfrm>
          <a:prstGeom prst="rect">
            <a:avLst/>
          </a:prstGeom>
          <a:noFill/>
        </p:spPr>
        <p:txBody>
          <a:bodyPr wrap="none" rtlCol="0">
            <a:spAutoFit/>
          </a:bodyPr>
          <a:lstStyle/>
          <a:p>
            <a:r>
              <a:rPr lang="en-CA" dirty="0"/>
              <a:t>Scroll through the Queries by hitting the Next </a:t>
            </a:r>
          </a:p>
          <a:p>
            <a:r>
              <a:rPr lang="en-CA" dirty="0"/>
              <a:t>Record Icon </a:t>
            </a:r>
          </a:p>
        </p:txBody>
      </p:sp>
      <p:sp>
        <p:nvSpPr>
          <p:cNvPr id="14" name="TextBox 13">
            <a:extLst>
              <a:ext uri="{FF2B5EF4-FFF2-40B4-BE49-F238E27FC236}">
                <a16:creationId xmlns:a16="http://schemas.microsoft.com/office/drawing/2014/main" id="{71A43427-1115-0E11-6549-17DD48D9B0DF}"/>
              </a:ext>
            </a:extLst>
          </p:cNvPr>
          <p:cNvSpPr txBox="1"/>
          <p:nvPr/>
        </p:nvSpPr>
        <p:spPr>
          <a:xfrm>
            <a:off x="6672349" y="3979223"/>
            <a:ext cx="5117106" cy="1169551"/>
          </a:xfrm>
          <a:prstGeom prst="rect">
            <a:avLst/>
          </a:prstGeom>
          <a:noFill/>
        </p:spPr>
        <p:txBody>
          <a:bodyPr wrap="none" rtlCol="0">
            <a:spAutoFit/>
          </a:bodyPr>
          <a:lstStyle/>
          <a:p>
            <a:r>
              <a:rPr lang="en-CA" dirty="0"/>
              <a:t>When you get to a query that is used on any start center</a:t>
            </a:r>
          </a:p>
          <a:p>
            <a:r>
              <a:rPr lang="en-CA" dirty="0"/>
              <a:t>You will see that the start center information is provided.</a:t>
            </a:r>
          </a:p>
          <a:p>
            <a:endParaRPr lang="en-CA" dirty="0"/>
          </a:p>
          <a:p>
            <a:r>
              <a:rPr lang="en-CA" dirty="0"/>
              <a:t>You should never make changes to a query that is on a start</a:t>
            </a:r>
            <a:br>
              <a:rPr lang="en-CA" dirty="0"/>
            </a:br>
            <a:r>
              <a:rPr lang="en-CA" dirty="0"/>
              <a:t>center.  (the start center </a:t>
            </a:r>
            <a:r>
              <a:rPr lang="en-CA" dirty="0" err="1"/>
              <a:t>resultset</a:t>
            </a:r>
            <a:r>
              <a:rPr lang="en-CA" dirty="0"/>
              <a:t> will no longer work if you do)</a:t>
            </a:r>
          </a:p>
        </p:txBody>
      </p:sp>
    </p:spTree>
    <p:extLst>
      <p:ext uri="{BB962C8B-B14F-4D97-AF65-F5344CB8AC3E}">
        <p14:creationId xmlns:p14="http://schemas.microsoft.com/office/powerpoint/2010/main" val="2864540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38350B-3AC4-5E5D-1B98-5990B57C3092}"/>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Further Refining the Application</a:t>
            </a:r>
          </a:p>
        </p:txBody>
      </p:sp>
      <p:sp>
        <p:nvSpPr>
          <p:cNvPr id="2" name="Date Placeholder 1">
            <a:extLst>
              <a:ext uri="{FF2B5EF4-FFF2-40B4-BE49-F238E27FC236}">
                <a16:creationId xmlns:a16="http://schemas.microsoft.com/office/drawing/2014/main" id="{8569E1D4-29E2-1E51-01C7-6F2F4515CAB7}"/>
              </a:ext>
            </a:extLst>
          </p:cNvPr>
          <p:cNvSpPr>
            <a:spLocks noGrp="1"/>
          </p:cNvSpPr>
          <p:nvPr>
            <p:ph type="dt" idx="10"/>
          </p:nvPr>
        </p:nvSpPr>
        <p:spPr/>
        <p:txBody>
          <a:bodyPr/>
          <a:lstStyle/>
          <a:p>
            <a:fld id="{FA60FB0A-E34A-45FC-94F1-420894D58D39}"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0681FD42-4AB3-E229-8076-8CBA03F7C3EF}"/>
              </a:ext>
            </a:extLst>
          </p:cNvPr>
          <p:cNvSpPr>
            <a:spLocks noGrp="1"/>
          </p:cNvSpPr>
          <p:nvPr>
            <p:ph type="ftr" idx="11"/>
          </p:nvPr>
        </p:nvSpPr>
        <p:spPr/>
        <p:txBody>
          <a:bodyPr/>
          <a:lstStyle/>
          <a:p>
            <a:r>
              <a:rPr lang="en-US" i="1">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C198E4D7-67A7-32C3-39B3-E38E8FA46A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12</a:t>
            </a:fld>
            <a:endParaRPr lang="en-US">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C593058-91EA-AD00-AD31-A5151C881308}"/>
              </a:ext>
            </a:extLst>
          </p:cNvPr>
          <p:cNvSpPr txBox="1"/>
          <p:nvPr/>
        </p:nvSpPr>
        <p:spPr>
          <a:xfrm>
            <a:off x="684847" y="1028482"/>
            <a:ext cx="9806941" cy="5755422"/>
          </a:xfrm>
          <a:prstGeom prst="rect">
            <a:avLst/>
          </a:prstGeom>
          <a:noFill/>
        </p:spPr>
        <p:txBody>
          <a:bodyPr wrap="square" rtlCol="0">
            <a:spAutoFit/>
          </a:bodyPr>
          <a:lstStyle/>
          <a:p>
            <a:r>
              <a:rPr lang="en-GB" sz="1600" b="1" dirty="0"/>
              <a:t>When an application is created, Maximo by default creates certain signature options, select action entries</a:t>
            </a:r>
            <a:br>
              <a:rPr lang="en-GB" sz="1600" b="1" dirty="0"/>
            </a:br>
            <a:r>
              <a:rPr lang="en-GB" sz="1600" b="1" dirty="0"/>
              <a:t>and Tool Bar Items, also by default it gives access to those options to the MAXADMIN security group.</a:t>
            </a:r>
          </a:p>
          <a:p>
            <a:endParaRPr lang="en-GB" sz="1600" b="1" dirty="0"/>
          </a:p>
          <a:p>
            <a:pPr marL="285750" indent="-285750">
              <a:buFont typeface="Arial" panose="020B0604020202020204" pitchFamily="34" charset="0"/>
              <a:buChar char="•"/>
            </a:pPr>
            <a:r>
              <a:rPr lang="en-GB" sz="1600" b="1" dirty="0"/>
              <a:t>Removing, hiding, renaming signature options</a:t>
            </a:r>
            <a:br>
              <a:rPr lang="en-GB" sz="1600" b="1" dirty="0"/>
            </a:br>
            <a:br>
              <a:rPr lang="en-GB" sz="1600" b="1" dirty="0"/>
            </a:br>
            <a:endParaRPr lang="en-GB" sz="1600" b="1" dirty="0"/>
          </a:p>
          <a:p>
            <a:endParaRPr lang="en-GB" sz="1600" b="1" dirty="0"/>
          </a:p>
          <a:p>
            <a:endParaRPr lang="en-GB" sz="1600" b="1" dirty="0"/>
          </a:p>
          <a:p>
            <a:endParaRPr lang="en-GB" sz="1600" b="1" dirty="0"/>
          </a:p>
          <a:p>
            <a:endParaRPr lang="en-GB" sz="1600" b="1" dirty="0"/>
          </a:p>
          <a:p>
            <a:pPr marL="285750" indent="-285750">
              <a:buFont typeface="Arial" panose="020B0604020202020204" pitchFamily="34" charset="0"/>
              <a:buChar char="•"/>
            </a:pPr>
            <a:r>
              <a:rPr lang="en-GB" sz="1600" b="1" dirty="0"/>
              <a:t>Removing Select Action Items</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r>
              <a:rPr lang="en-GB" sz="1600" b="1" dirty="0"/>
              <a:t>Remove Toolbar Options</a:t>
            </a:r>
          </a:p>
          <a:p>
            <a:pPr marL="285750" indent="-285750">
              <a:buFont typeface="Arial" panose="020B0604020202020204" pitchFamily="34" charset="0"/>
              <a:buChar char="•"/>
            </a:pPr>
            <a:endParaRPr lang="en-GB" sz="1600" b="1" dirty="0"/>
          </a:p>
          <a:p>
            <a:br>
              <a:rPr lang="en-GB" sz="1600" b="1" dirty="0"/>
            </a:br>
            <a:endParaRPr lang="en-GB" sz="1600" b="1" dirty="0"/>
          </a:p>
          <a:p>
            <a:endParaRPr lang="en-GB" sz="1600" b="1" dirty="0"/>
          </a:p>
          <a:p>
            <a:endParaRPr lang="en-GB" sz="1600" dirty="0"/>
          </a:p>
        </p:txBody>
      </p:sp>
      <p:pic>
        <p:nvPicPr>
          <p:cNvPr id="7" name="Picture 6">
            <a:extLst>
              <a:ext uri="{FF2B5EF4-FFF2-40B4-BE49-F238E27FC236}">
                <a16:creationId xmlns:a16="http://schemas.microsoft.com/office/drawing/2014/main" id="{F43067EF-5D1F-7727-F54A-76E26C4B7981}"/>
              </a:ext>
            </a:extLst>
          </p:cNvPr>
          <p:cNvPicPr>
            <a:picLocks noChangeAspect="1"/>
          </p:cNvPicPr>
          <p:nvPr/>
        </p:nvPicPr>
        <p:blipFill>
          <a:blip r:embed="rId2"/>
          <a:stretch>
            <a:fillRect/>
          </a:stretch>
        </p:blipFill>
        <p:spPr>
          <a:xfrm>
            <a:off x="945285" y="2652429"/>
            <a:ext cx="3562350" cy="504825"/>
          </a:xfrm>
          <a:prstGeom prst="rect">
            <a:avLst/>
          </a:prstGeom>
        </p:spPr>
      </p:pic>
      <p:pic>
        <p:nvPicPr>
          <p:cNvPr id="9" name="Picture 8">
            <a:extLst>
              <a:ext uri="{FF2B5EF4-FFF2-40B4-BE49-F238E27FC236}">
                <a16:creationId xmlns:a16="http://schemas.microsoft.com/office/drawing/2014/main" id="{39309118-0D3C-D996-92CC-8CD316652D62}"/>
              </a:ext>
            </a:extLst>
          </p:cNvPr>
          <p:cNvPicPr>
            <a:picLocks noChangeAspect="1"/>
          </p:cNvPicPr>
          <p:nvPr/>
        </p:nvPicPr>
        <p:blipFill>
          <a:blip r:embed="rId3"/>
          <a:stretch>
            <a:fillRect/>
          </a:stretch>
        </p:blipFill>
        <p:spPr>
          <a:xfrm>
            <a:off x="945285" y="3258604"/>
            <a:ext cx="809625" cy="619125"/>
          </a:xfrm>
          <a:prstGeom prst="rect">
            <a:avLst/>
          </a:prstGeom>
        </p:spPr>
      </p:pic>
      <p:pic>
        <p:nvPicPr>
          <p:cNvPr id="11" name="Picture 10">
            <a:extLst>
              <a:ext uri="{FF2B5EF4-FFF2-40B4-BE49-F238E27FC236}">
                <a16:creationId xmlns:a16="http://schemas.microsoft.com/office/drawing/2014/main" id="{0577A1EB-6D30-265B-7DAF-6E4D83854886}"/>
              </a:ext>
            </a:extLst>
          </p:cNvPr>
          <p:cNvPicPr>
            <a:picLocks noChangeAspect="1"/>
          </p:cNvPicPr>
          <p:nvPr/>
        </p:nvPicPr>
        <p:blipFill>
          <a:blip r:embed="rId4"/>
          <a:stretch>
            <a:fillRect/>
          </a:stretch>
        </p:blipFill>
        <p:spPr>
          <a:xfrm>
            <a:off x="4187527" y="3501482"/>
            <a:ext cx="2419350" cy="1457325"/>
          </a:xfrm>
          <a:prstGeom prst="rect">
            <a:avLst/>
          </a:prstGeom>
        </p:spPr>
      </p:pic>
      <p:sp>
        <p:nvSpPr>
          <p:cNvPr id="12" name="TextBox 11">
            <a:extLst>
              <a:ext uri="{FF2B5EF4-FFF2-40B4-BE49-F238E27FC236}">
                <a16:creationId xmlns:a16="http://schemas.microsoft.com/office/drawing/2014/main" id="{F77079AF-85DD-75DC-9B51-4D8FA5648EDD}"/>
              </a:ext>
            </a:extLst>
          </p:cNvPr>
          <p:cNvSpPr txBox="1"/>
          <p:nvPr/>
        </p:nvSpPr>
        <p:spPr>
          <a:xfrm rot="19657776">
            <a:off x="8957571" y="3376599"/>
            <a:ext cx="2857064" cy="523220"/>
          </a:xfrm>
          <a:prstGeom prst="rect">
            <a:avLst/>
          </a:prstGeom>
          <a:noFill/>
        </p:spPr>
        <p:txBody>
          <a:bodyPr wrap="none" rtlCol="0">
            <a:spAutoFit/>
          </a:bodyPr>
          <a:lstStyle/>
          <a:p>
            <a:r>
              <a:rPr lang="en-CA" sz="1400" dirty="0"/>
              <a:t>You will only be able to delete</a:t>
            </a:r>
            <a:br>
              <a:rPr lang="en-CA" sz="1400" dirty="0"/>
            </a:br>
            <a:r>
              <a:rPr lang="en-CA" sz="1400" dirty="0"/>
              <a:t>queries for which you are the owner.</a:t>
            </a:r>
          </a:p>
        </p:txBody>
      </p:sp>
      <p:sp>
        <p:nvSpPr>
          <p:cNvPr id="13" name="TextBox 12">
            <a:extLst>
              <a:ext uri="{FF2B5EF4-FFF2-40B4-BE49-F238E27FC236}">
                <a16:creationId xmlns:a16="http://schemas.microsoft.com/office/drawing/2014/main" id="{78612CB8-604B-7538-1FEC-4B845C1A6B19}"/>
              </a:ext>
            </a:extLst>
          </p:cNvPr>
          <p:cNvSpPr txBox="1"/>
          <p:nvPr/>
        </p:nvSpPr>
        <p:spPr>
          <a:xfrm rot="19626676">
            <a:off x="9600437" y="3154780"/>
            <a:ext cx="1249679" cy="369332"/>
          </a:xfrm>
          <a:prstGeom prst="rect">
            <a:avLst/>
          </a:prstGeom>
          <a:noFill/>
        </p:spPr>
        <p:txBody>
          <a:bodyPr wrap="square" rtlCol="0">
            <a:spAutoFit/>
          </a:bodyPr>
          <a:lstStyle/>
          <a:p>
            <a:r>
              <a:rPr lang="en-CA" dirty="0">
                <a:solidFill>
                  <a:srgbClr val="FF0000"/>
                </a:solidFill>
                <a:latin typeface="AcmeFont" pitchFamily="2" charset="0"/>
              </a:rPr>
              <a:t>NOTE</a:t>
            </a:r>
          </a:p>
        </p:txBody>
      </p:sp>
      <p:sp>
        <p:nvSpPr>
          <p:cNvPr id="14" name="TextBox 13">
            <a:extLst>
              <a:ext uri="{FF2B5EF4-FFF2-40B4-BE49-F238E27FC236}">
                <a16:creationId xmlns:a16="http://schemas.microsoft.com/office/drawing/2014/main" id="{6F90108C-582C-CC4B-5211-5912ECCE8EE2}"/>
              </a:ext>
            </a:extLst>
          </p:cNvPr>
          <p:cNvSpPr txBox="1"/>
          <p:nvPr/>
        </p:nvSpPr>
        <p:spPr>
          <a:xfrm>
            <a:off x="3681909" y="5104784"/>
            <a:ext cx="4828181" cy="923330"/>
          </a:xfrm>
          <a:prstGeom prst="rect">
            <a:avLst/>
          </a:prstGeom>
          <a:noFill/>
        </p:spPr>
        <p:txBody>
          <a:bodyPr wrap="none" rtlCol="0">
            <a:spAutoFit/>
          </a:bodyPr>
          <a:lstStyle/>
          <a:p>
            <a:r>
              <a:rPr lang="en-CA" dirty="0"/>
              <a:t>Uncheck the Visible Flag on the following Options</a:t>
            </a:r>
            <a:br>
              <a:rPr lang="en-CA" dirty="0"/>
            </a:br>
            <a:r>
              <a:rPr lang="en-CA" dirty="0"/>
              <a:t>INSERT</a:t>
            </a:r>
          </a:p>
          <a:p>
            <a:endParaRPr lang="en-CA" dirty="0"/>
          </a:p>
        </p:txBody>
      </p:sp>
    </p:spTree>
    <p:extLst>
      <p:ext uri="{BB962C8B-B14F-4D97-AF65-F5344CB8AC3E}">
        <p14:creationId xmlns:p14="http://schemas.microsoft.com/office/powerpoint/2010/main" val="3186311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68D4CF-6EFD-DFEB-E053-F6E535D0C8A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Create Automation Script for the App</a:t>
            </a:r>
          </a:p>
        </p:txBody>
      </p:sp>
      <p:sp>
        <p:nvSpPr>
          <p:cNvPr id="2" name="Date Placeholder 1">
            <a:extLst>
              <a:ext uri="{FF2B5EF4-FFF2-40B4-BE49-F238E27FC236}">
                <a16:creationId xmlns:a16="http://schemas.microsoft.com/office/drawing/2014/main" id="{A2A1990F-A208-EAC7-03DD-B34DE392D180}"/>
              </a:ext>
            </a:extLst>
          </p:cNvPr>
          <p:cNvSpPr>
            <a:spLocks noGrp="1"/>
          </p:cNvSpPr>
          <p:nvPr>
            <p:ph type="dt" idx="10"/>
          </p:nvPr>
        </p:nvSpPr>
        <p:spPr/>
        <p:txBody>
          <a:bodyPr/>
          <a:lstStyle/>
          <a:p>
            <a:fld id="{C1C8F0B9-0FED-4582-88FC-DE24B64B8090}"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F0981B4B-1F6D-4C87-F17B-6E9B335030BE}"/>
              </a:ext>
            </a:extLst>
          </p:cNvPr>
          <p:cNvSpPr>
            <a:spLocks noGrp="1"/>
          </p:cNvSpPr>
          <p:nvPr>
            <p:ph type="ftr" idx="11"/>
          </p:nvPr>
        </p:nvSpPr>
        <p:spPr/>
        <p:txBody>
          <a:bodyPr/>
          <a:lstStyle/>
          <a:p>
            <a:r>
              <a:rPr lang="en-US" i="1">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CC33E439-8479-9B91-EC7C-A58A138334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13</a:t>
            </a:fld>
            <a:endParaRPr lang="en-US">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463177F-ED44-6725-7517-64336FB7678E}"/>
              </a:ext>
            </a:extLst>
          </p:cNvPr>
          <p:cNvSpPr txBox="1"/>
          <p:nvPr/>
        </p:nvSpPr>
        <p:spPr>
          <a:xfrm>
            <a:off x="684847" y="1028482"/>
            <a:ext cx="9806941" cy="4278094"/>
          </a:xfrm>
          <a:prstGeom prst="rect">
            <a:avLst/>
          </a:prstGeom>
          <a:noFill/>
        </p:spPr>
        <p:txBody>
          <a:bodyPr wrap="square" rtlCol="0">
            <a:spAutoFit/>
          </a:bodyPr>
          <a:lstStyle/>
          <a:p>
            <a:r>
              <a:rPr lang="en-GB" sz="1600" b="1" dirty="0"/>
              <a:t>The problem here is that out of the box the QUERY can never be updated by anyone except the person that created the Query.  You could change the “creator” of the query in the backend database, but this would make the Query fail on any Start Centers where it might be used.</a:t>
            </a:r>
          </a:p>
          <a:p>
            <a:endParaRPr lang="en-GB" sz="1600" b="1" dirty="0"/>
          </a:p>
          <a:p>
            <a:r>
              <a:rPr lang="en-GB" sz="1600" b="1" dirty="0"/>
              <a:t>NOTE: The first time we created an automation script for the Query Management application, it was created as an object level automation script.  It was design to run automatically so that Queries were always editable by the Admin User.</a:t>
            </a:r>
          </a:p>
          <a:p>
            <a:endParaRPr lang="en-GB" sz="1600" b="1" dirty="0"/>
          </a:p>
          <a:p>
            <a:r>
              <a:rPr lang="en-GB" sz="1600" b="1" dirty="0"/>
              <a:t>When we upgraded to 7.6 it was noted that start centers were not loading properly when users logged in, we traced this back to the automation script which was looping through every query and trying to override read-only  features.  We then converted the automation script to only fire when a pushbutton is pushed, making much less intrusive to the system.  </a:t>
            </a:r>
          </a:p>
          <a:p>
            <a:endParaRPr lang="en-GB" sz="1600" b="1" dirty="0"/>
          </a:p>
          <a:p>
            <a:r>
              <a:rPr lang="en-GB" sz="1600" b="1" dirty="0"/>
              <a:t>Lesson learned from this – Automation Scripts need to be used with care as they can truly cause system performance issues, and in the least expected way.</a:t>
            </a:r>
          </a:p>
          <a:p>
            <a:endParaRPr lang="en-GB" sz="1600" b="1" dirty="0"/>
          </a:p>
          <a:p>
            <a:endParaRPr lang="en-GB" sz="1600" dirty="0"/>
          </a:p>
        </p:txBody>
      </p:sp>
    </p:spTree>
    <p:extLst>
      <p:ext uri="{BB962C8B-B14F-4D97-AF65-F5344CB8AC3E}">
        <p14:creationId xmlns:p14="http://schemas.microsoft.com/office/powerpoint/2010/main" val="204798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DFE422-F191-8207-0166-2E7C75BC42A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Creation of the Script</a:t>
            </a:r>
          </a:p>
        </p:txBody>
      </p:sp>
      <p:sp>
        <p:nvSpPr>
          <p:cNvPr id="2" name="Date Placeholder 1">
            <a:extLst>
              <a:ext uri="{FF2B5EF4-FFF2-40B4-BE49-F238E27FC236}">
                <a16:creationId xmlns:a16="http://schemas.microsoft.com/office/drawing/2014/main" id="{7D4F7483-6BA8-04F0-E02C-21BE4462D6CA}"/>
              </a:ext>
            </a:extLst>
          </p:cNvPr>
          <p:cNvSpPr>
            <a:spLocks noGrp="1"/>
          </p:cNvSpPr>
          <p:nvPr>
            <p:ph type="dt" idx="10"/>
          </p:nvPr>
        </p:nvSpPr>
        <p:spPr/>
        <p:txBody>
          <a:bodyPr/>
          <a:lstStyle/>
          <a:p>
            <a:fld id="{CC410A5D-214B-478F-9545-09589C9E3646}"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5A972F7A-ADBB-6DF8-41AA-0975F62B625E}"/>
              </a:ext>
            </a:extLst>
          </p:cNvPr>
          <p:cNvSpPr>
            <a:spLocks noGrp="1"/>
          </p:cNvSpPr>
          <p:nvPr>
            <p:ph type="ftr" idx="11"/>
          </p:nvPr>
        </p:nvSpPr>
        <p:spPr/>
        <p:txBody>
          <a:bodyPr/>
          <a:lstStyle/>
          <a:p>
            <a:r>
              <a:rPr lang="en-US" i="1">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667516A2-32F8-A82D-33E0-B8404375AA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14</a:t>
            </a:fld>
            <a:endParaRPr lang="en-US">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2AD593C-6086-665A-A3FE-71E7EFEB06A2}"/>
              </a:ext>
            </a:extLst>
          </p:cNvPr>
          <p:cNvSpPr txBox="1"/>
          <p:nvPr/>
        </p:nvSpPr>
        <p:spPr>
          <a:xfrm>
            <a:off x="684847" y="1028482"/>
            <a:ext cx="9806941" cy="2554545"/>
          </a:xfrm>
          <a:prstGeom prst="rect">
            <a:avLst/>
          </a:prstGeom>
          <a:noFill/>
        </p:spPr>
        <p:txBody>
          <a:bodyPr wrap="square" rtlCol="0">
            <a:spAutoFit/>
          </a:bodyPr>
          <a:lstStyle/>
          <a:p>
            <a:r>
              <a:rPr lang="en-GB" sz="1600" b="1" dirty="0"/>
              <a:t>Go to the Automation Scripts Application and in the left hand menu click Create – Script with Action Launch Point.</a:t>
            </a:r>
          </a:p>
          <a:p>
            <a:endParaRPr lang="en-GB" sz="1600" b="1" dirty="0"/>
          </a:p>
          <a:p>
            <a:endParaRPr lang="en-GB" sz="1600" b="1" dirty="0"/>
          </a:p>
          <a:p>
            <a:endParaRPr lang="en-GB" sz="1600" b="1" dirty="0"/>
          </a:p>
          <a:p>
            <a:endParaRPr lang="en-GB" sz="1600" b="1" dirty="0"/>
          </a:p>
          <a:p>
            <a:endParaRPr lang="en-GB" sz="1600" b="1" dirty="0"/>
          </a:p>
          <a:p>
            <a:endParaRPr lang="en-GB" sz="1600" b="1" dirty="0"/>
          </a:p>
          <a:p>
            <a:endParaRPr lang="en-GB" sz="1600" b="1" dirty="0"/>
          </a:p>
          <a:p>
            <a:endParaRPr lang="en-GB" sz="1600" dirty="0"/>
          </a:p>
        </p:txBody>
      </p:sp>
      <p:pic>
        <p:nvPicPr>
          <p:cNvPr id="9" name="Picture 8">
            <a:extLst>
              <a:ext uri="{FF2B5EF4-FFF2-40B4-BE49-F238E27FC236}">
                <a16:creationId xmlns:a16="http://schemas.microsoft.com/office/drawing/2014/main" id="{0B979806-8781-CD5A-CF9B-044427736353}"/>
              </a:ext>
            </a:extLst>
          </p:cNvPr>
          <p:cNvPicPr>
            <a:picLocks noChangeAspect="1"/>
          </p:cNvPicPr>
          <p:nvPr/>
        </p:nvPicPr>
        <p:blipFill>
          <a:blip r:embed="rId2"/>
          <a:stretch>
            <a:fillRect/>
          </a:stretch>
        </p:blipFill>
        <p:spPr>
          <a:xfrm>
            <a:off x="3229689" y="1477079"/>
            <a:ext cx="7600950" cy="1657350"/>
          </a:xfrm>
          <a:prstGeom prst="rect">
            <a:avLst/>
          </a:prstGeom>
          <a:ln>
            <a:solidFill>
              <a:schemeClr val="accent1">
                <a:shade val="15000"/>
              </a:schemeClr>
            </a:solidFill>
          </a:ln>
        </p:spPr>
      </p:pic>
      <p:pic>
        <p:nvPicPr>
          <p:cNvPr id="10" name="Picture 9">
            <a:extLst>
              <a:ext uri="{FF2B5EF4-FFF2-40B4-BE49-F238E27FC236}">
                <a16:creationId xmlns:a16="http://schemas.microsoft.com/office/drawing/2014/main" id="{39739C88-5BE1-1C71-0AE8-8CFBC25A0AA2}"/>
              </a:ext>
            </a:extLst>
          </p:cNvPr>
          <p:cNvPicPr>
            <a:picLocks noChangeAspect="1"/>
          </p:cNvPicPr>
          <p:nvPr/>
        </p:nvPicPr>
        <p:blipFill>
          <a:blip r:embed="rId3"/>
          <a:stretch>
            <a:fillRect/>
          </a:stretch>
        </p:blipFill>
        <p:spPr>
          <a:xfrm>
            <a:off x="1212373" y="2904587"/>
            <a:ext cx="5554028" cy="3140498"/>
          </a:xfrm>
          <a:prstGeom prst="rect">
            <a:avLst/>
          </a:prstGeom>
          <a:ln>
            <a:solidFill>
              <a:schemeClr val="accent1">
                <a:shade val="15000"/>
              </a:schemeClr>
            </a:solidFill>
          </a:ln>
        </p:spPr>
      </p:pic>
      <p:sp>
        <p:nvSpPr>
          <p:cNvPr id="11" name="TextBox 10">
            <a:extLst>
              <a:ext uri="{FF2B5EF4-FFF2-40B4-BE49-F238E27FC236}">
                <a16:creationId xmlns:a16="http://schemas.microsoft.com/office/drawing/2014/main" id="{937846F7-9AE5-170D-71C2-46D92E6F53D0}"/>
              </a:ext>
            </a:extLst>
          </p:cNvPr>
          <p:cNvSpPr txBox="1"/>
          <p:nvPr/>
        </p:nvSpPr>
        <p:spPr>
          <a:xfrm>
            <a:off x="7293927" y="3894292"/>
            <a:ext cx="3740768" cy="1477328"/>
          </a:xfrm>
          <a:prstGeom prst="rect">
            <a:avLst/>
          </a:prstGeom>
          <a:noFill/>
        </p:spPr>
        <p:txBody>
          <a:bodyPr wrap="none" rtlCol="0">
            <a:spAutoFit/>
          </a:bodyPr>
          <a:lstStyle/>
          <a:p>
            <a:r>
              <a:rPr lang="en-CA" dirty="0"/>
              <a:t>Give the Launch Point a Unique Name</a:t>
            </a:r>
            <a:br>
              <a:rPr lang="en-CA" dirty="0"/>
            </a:br>
            <a:r>
              <a:rPr lang="en-CA" dirty="0"/>
              <a:t>It will be copied to the Action Field</a:t>
            </a:r>
            <a:br>
              <a:rPr lang="en-CA" dirty="0"/>
            </a:br>
            <a:r>
              <a:rPr lang="en-CA" dirty="0"/>
              <a:t>You can use the same description for</a:t>
            </a:r>
            <a:br>
              <a:rPr lang="en-CA" dirty="0"/>
            </a:br>
            <a:r>
              <a:rPr lang="en-CA" dirty="0"/>
              <a:t>the launch point and action</a:t>
            </a:r>
            <a:br>
              <a:rPr lang="en-CA" dirty="0"/>
            </a:br>
            <a:r>
              <a:rPr lang="en-CA" dirty="0"/>
              <a:t>The OBJECT for this script is QUERY</a:t>
            </a:r>
          </a:p>
        </p:txBody>
      </p:sp>
    </p:spTree>
    <p:extLst>
      <p:ext uri="{BB962C8B-B14F-4D97-AF65-F5344CB8AC3E}">
        <p14:creationId xmlns:p14="http://schemas.microsoft.com/office/powerpoint/2010/main" val="4098395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3CFC48-E189-D4AB-3A9A-29A75CC3588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Creation of the Script</a:t>
            </a:r>
          </a:p>
        </p:txBody>
      </p:sp>
      <p:sp>
        <p:nvSpPr>
          <p:cNvPr id="2" name="Date Placeholder 1">
            <a:extLst>
              <a:ext uri="{FF2B5EF4-FFF2-40B4-BE49-F238E27FC236}">
                <a16:creationId xmlns:a16="http://schemas.microsoft.com/office/drawing/2014/main" id="{190FAEF7-7C43-28BB-6441-DA80702D7470}"/>
              </a:ext>
            </a:extLst>
          </p:cNvPr>
          <p:cNvSpPr>
            <a:spLocks noGrp="1"/>
          </p:cNvSpPr>
          <p:nvPr>
            <p:ph type="dt" idx="10"/>
          </p:nvPr>
        </p:nvSpPr>
        <p:spPr/>
        <p:txBody>
          <a:bodyPr/>
          <a:lstStyle/>
          <a:p>
            <a:fld id="{63686CCE-C1D2-47F8-A6AF-B5748EA6E69B}"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BC4BE902-7857-0970-9D86-5BF7546657FC}"/>
              </a:ext>
            </a:extLst>
          </p:cNvPr>
          <p:cNvSpPr>
            <a:spLocks noGrp="1"/>
          </p:cNvSpPr>
          <p:nvPr>
            <p:ph type="ftr" idx="11"/>
          </p:nvPr>
        </p:nvSpPr>
        <p:spPr/>
        <p:txBody>
          <a:bodyPr/>
          <a:lstStyle/>
          <a:p>
            <a:r>
              <a:rPr lang="en-US" i="1">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EC42CCC2-89F2-4460-5BEA-E96DE0F7DF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15</a:t>
            </a:fld>
            <a:endParaRPr lang="en-US">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E9EE976-7D7B-9547-7CB3-007B0049DF15}"/>
              </a:ext>
            </a:extLst>
          </p:cNvPr>
          <p:cNvPicPr>
            <a:picLocks noChangeAspect="1"/>
          </p:cNvPicPr>
          <p:nvPr/>
        </p:nvPicPr>
        <p:blipFill>
          <a:blip r:embed="rId2"/>
          <a:stretch>
            <a:fillRect/>
          </a:stretch>
        </p:blipFill>
        <p:spPr>
          <a:xfrm>
            <a:off x="585412" y="1199460"/>
            <a:ext cx="6677957" cy="1895740"/>
          </a:xfrm>
          <a:prstGeom prst="rect">
            <a:avLst/>
          </a:prstGeom>
          <a:ln>
            <a:solidFill>
              <a:schemeClr val="accent1">
                <a:shade val="15000"/>
              </a:schemeClr>
            </a:solidFill>
          </a:ln>
        </p:spPr>
      </p:pic>
      <p:pic>
        <p:nvPicPr>
          <p:cNvPr id="10" name="Picture 9">
            <a:extLst>
              <a:ext uri="{FF2B5EF4-FFF2-40B4-BE49-F238E27FC236}">
                <a16:creationId xmlns:a16="http://schemas.microsoft.com/office/drawing/2014/main" id="{2AC5C4C5-FC04-C607-ECEB-4CC5525F44ED}"/>
              </a:ext>
            </a:extLst>
          </p:cNvPr>
          <p:cNvPicPr>
            <a:picLocks noChangeAspect="1"/>
          </p:cNvPicPr>
          <p:nvPr/>
        </p:nvPicPr>
        <p:blipFill>
          <a:blip r:embed="rId3"/>
          <a:stretch>
            <a:fillRect/>
          </a:stretch>
        </p:blipFill>
        <p:spPr>
          <a:xfrm>
            <a:off x="718674" y="3606404"/>
            <a:ext cx="6639852" cy="2514951"/>
          </a:xfrm>
          <a:prstGeom prst="rect">
            <a:avLst/>
          </a:prstGeom>
          <a:ln>
            <a:solidFill>
              <a:schemeClr val="accent1">
                <a:shade val="15000"/>
              </a:schemeClr>
            </a:solidFill>
          </a:ln>
        </p:spPr>
      </p:pic>
      <p:sp>
        <p:nvSpPr>
          <p:cNvPr id="14" name="TextBox 13">
            <a:extLst>
              <a:ext uri="{FF2B5EF4-FFF2-40B4-BE49-F238E27FC236}">
                <a16:creationId xmlns:a16="http://schemas.microsoft.com/office/drawing/2014/main" id="{1A182A24-DACB-F0C0-09FB-F0CC4D4F0591}"/>
              </a:ext>
            </a:extLst>
          </p:cNvPr>
          <p:cNvSpPr txBox="1"/>
          <p:nvPr/>
        </p:nvSpPr>
        <p:spPr>
          <a:xfrm>
            <a:off x="665613" y="3166532"/>
            <a:ext cx="6517553" cy="369332"/>
          </a:xfrm>
          <a:prstGeom prst="rect">
            <a:avLst/>
          </a:prstGeom>
          <a:noFill/>
        </p:spPr>
        <p:txBody>
          <a:bodyPr wrap="none" rtlCol="0">
            <a:spAutoFit/>
          </a:bodyPr>
          <a:lstStyle/>
          <a:p>
            <a:r>
              <a:rPr lang="en-CA" dirty="0"/>
              <a:t>Create the script name (Make it the same as the launchpoint name)</a:t>
            </a:r>
          </a:p>
        </p:txBody>
      </p:sp>
      <p:sp>
        <p:nvSpPr>
          <p:cNvPr id="15" name="TextBox 14">
            <a:extLst>
              <a:ext uri="{FF2B5EF4-FFF2-40B4-BE49-F238E27FC236}">
                <a16:creationId xmlns:a16="http://schemas.microsoft.com/office/drawing/2014/main" id="{FA09CF25-B1B5-F2D0-BED1-334ACCA8FC52}"/>
              </a:ext>
            </a:extLst>
          </p:cNvPr>
          <p:cNvSpPr txBox="1"/>
          <p:nvPr/>
        </p:nvSpPr>
        <p:spPr>
          <a:xfrm>
            <a:off x="7552476" y="3948575"/>
            <a:ext cx="4411144" cy="2585323"/>
          </a:xfrm>
          <a:prstGeom prst="rect">
            <a:avLst/>
          </a:prstGeom>
          <a:noFill/>
        </p:spPr>
        <p:txBody>
          <a:bodyPr wrap="none" rtlCol="0">
            <a:spAutoFit/>
          </a:bodyPr>
          <a:lstStyle/>
          <a:p>
            <a:r>
              <a:rPr lang="en-CA" dirty="0"/>
              <a:t>Then add five variables:</a:t>
            </a:r>
            <a:br>
              <a:rPr lang="en-CA" dirty="0"/>
            </a:br>
            <a:r>
              <a:rPr lang="en-CA" dirty="0"/>
              <a:t>CLAUSENAME</a:t>
            </a:r>
            <a:br>
              <a:rPr lang="en-CA" dirty="0"/>
            </a:br>
            <a:r>
              <a:rPr lang="en-CA" dirty="0"/>
              <a:t>DESCRIPTION</a:t>
            </a:r>
            <a:br>
              <a:rPr lang="en-CA" dirty="0"/>
            </a:br>
            <a:r>
              <a:rPr lang="en-CA" dirty="0"/>
              <a:t>ISPUBLIC</a:t>
            </a:r>
            <a:br>
              <a:rPr lang="en-CA" dirty="0"/>
            </a:br>
            <a:r>
              <a:rPr lang="en-CA" dirty="0"/>
              <a:t>OWNER</a:t>
            </a:r>
            <a:br>
              <a:rPr lang="en-CA" dirty="0"/>
            </a:br>
            <a:r>
              <a:rPr lang="en-CA" dirty="0"/>
              <a:t>CLAUSE</a:t>
            </a:r>
          </a:p>
          <a:p>
            <a:r>
              <a:rPr lang="en-CA" dirty="0"/>
              <a:t>And for each one click Suppress Validation</a:t>
            </a:r>
            <a:br>
              <a:rPr lang="en-CA" dirty="0"/>
            </a:br>
            <a:r>
              <a:rPr lang="en-CA" dirty="0"/>
              <a:t>Suppress Access Control and Suppress Action</a:t>
            </a:r>
          </a:p>
          <a:p>
            <a:r>
              <a:rPr lang="en-CA" dirty="0"/>
              <a:t>Then click NEXT</a:t>
            </a:r>
          </a:p>
        </p:txBody>
      </p:sp>
    </p:spTree>
    <p:extLst>
      <p:ext uri="{BB962C8B-B14F-4D97-AF65-F5344CB8AC3E}">
        <p14:creationId xmlns:p14="http://schemas.microsoft.com/office/powerpoint/2010/main" val="2171636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25259-37AB-9832-FE60-A329405A6DC2}"/>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Creation of the Script</a:t>
            </a:r>
          </a:p>
        </p:txBody>
      </p:sp>
      <p:sp>
        <p:nvSpPr>
          <p:cNvPr id="8" name="Date Placeholder 7">
            <a:extLst>
              <a:ext uri="{FF2B5EF4-FFF2-40B4-BE49-F238E27FC236}">
                <a16:creationId xmlns:a16="http://schemas.microsoft.com/office/drawing/2014/main" id="{FCFCD660-CA74-1496-A1B1-4B3F3A039892}"/>
              </a:ext>
            </a:extLst>
          </p:cNvPr>
          <p:cNvSpPr>
            <a:spLocks noGrp="1"/>
          </p:cNvSpPr>
          <p:nvPr>
            <p:ph type="dt" idx="10"/>
          </p:nvPr>
        </p:nvSpPr>
        <p:spPr/>
        <p:txBody>
          <a:bodyPr/>
          <a:lstStyle/>
          <a:p>
            <a:fld id="{A82D9BFB-801D-4217-9E8F-0F1C95264DFC}"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9" name="Footer Placeholder 8">
            <a:extLst>
              <a:ext uri="{FF2B5EF4-FFF2-40B4-BE49-F238E27FC236}">
                <a16:creationId xmlns:a16="http://schemas.microsoft.com/office/drawing/2014/main" id="{F897FCA2-D3FA-68CF-B862-4C63B600923F}"/>
              </a:ext>
            </a:extLst>
          </p:cNvPr>
          <p:cNvSpPr>
            <a:spLocks noGrp="1"/>
          </p:cNvSpPr>
          <p:nvPr>
            <p:ph type="ftr" idx="11"/>
          </p:nvPr>
        </p:nvSpPr>
        <p:spPr/>
        <p:txBody>
          <a:bodyPr/>
          <a:lstStyle/>
          <a:p>
            <a:r>
              <a:rPr lang="en-US" i="1">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81CF4252-58ED-5C70-5979-1E4369B4E6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16</a:t>
            </a:fld>
            <a:endParaRPr lang="en-US">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DC533E8-64A2-CCE5-AA6F-36065384F4C2}"/>
              </a:ext>
            </a:extLst>
          </p:cNvPr>
          <p:cNvSpPr txBox="1"/>
          <p:nvPr/>
        </p:nvSpPr>
        <p:spPr>
          <a:xfrm>
            <a:off x="1108392" y="3750158"/>
            <a:ext cx="6255239" cy="738664"/>
          </a:xfrm>
          <a:prstGeom prst="rect">
            <a:avLst/>
          </a:prstGeom>
          <a:noFill/>
        </p:spPr>
        <p:txBody>
          <a:bodyPr wrap="none" rtlCol="0">
            <a:spAutoFit/>
          </a:bodyPr>
          <a:lstStyle/>
          <a:p>
            <a:r>
              <a:rPr lang="en-CA" dirty="0"/>
              <a:t>Then input the Source Code for the Script and then click the CREATE button</a:t>
            </a:r>
          </a:p>
          <a:p>
            <a:endParaRPr lang="en-CA" dirty="0"/>
          </a:p>
          <a:p>
            <a:r>
              <a:rPr lang="en-CA" dirty="0"/>
              <a:t>At this time, the ACTION will be created by the system.</a:t>
            </a:r>
          </a:p>
        </p:txBody>
      </p:sp>
      <p:pic>
        <p:nvPicPr>
          <p:cNvPr id="4" name="Picture 3">
            <a:extLst>
              <a:ext uri="{FF2B5EF4-FFF2-40B4-BE49-F238E27FC236}">
                <a16:creationId xmlns:a16="http://schemas.microsoft.com/office/drawing/2014/main" id="{B1CC8A0B-A0AF-B426-B59D-EECDA454CA78}"/>
              </a:ext>
            </a:extLst>
          </p:cNvPr>
          <p:cNvPicPr>
            <a:picLocks noChangeAspect="1"/>
          </p:cNvPicPr>
          <p:nvPr/>
        </p:nvPicPr>
        <p:blipFill>
          <a:blip r:embed="rId2"/>
          <a:stretch>
            <a:fillRect/>
          </a:stretch>
        </p:blipFill>
        <p:spPr>
          <a:xfrm>
            <a:off x="845820" y="1161268"/>
            <a:ext cx="6611273" cy="2372056"/>
          </a:xfrm>
          <a:prstGeom prst="rect">
            <a:avLst/>
          </a:prstGeom>
        </p:spPr>
      </p:pic>
    </p:spTree>
    <p:extLst>
      <p:ext uri="{BB962C8B-B14F-4D97-AF65-F5344CB8AC3E}">
        <p14:creationId xmlns:p14="http://schemas.microsoft.com/office/powerpoint/2010/main" val="1038521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25259-37AB-9832-FE60-A329405A6DC2}"/>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Adding Button to the Application</a:t>
            </a:r>
          </a:p>
        </p:txBody>
      </p:sp>
      <p:sp>
        <p:nvSpPr>
          <p:cNvPr id="8" name="Date Placeholder 7">
            <a:extLst>
              <a:ext uri="{FF2B5EF4-FFF2-40B4-BE49-F238E27FC236}">
                <a16:creationId xmlns:a16="http://schemas.microsoft.com/office/drawing/2014/main" id="{FCFCD660-CA74-1496-A1B1-4B3F3A039892}"/>
              </a:ext>
            </a:extLst>
          </p:cNvPr>
          <p:cNvSpPr>
            <a:spLocks noGrp="1"/>
          </p:cNvSpPr>
          <p:nvPr>
            <p:ph type="dt" idx="10"/>
          </p:nvPr>
        </p:nvSpPr>
        <p:spPr/>
        <p:txBody>
          <a:bodyPr/>
          <a:lstStyle/>
          <a:p>
            <a:fld id="{A82D9BFB-801D-4217-9E8F-0F1C95264DFC}"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9" name="Footer Placeholder 8">
            <a:extLst>
              <a:ext uri="{FF2B5EF4-FFF2-40B4-BE49-F238E27FC236}">
                <a16:creationId xmlns:a16="http://schemas.microsoft.com/office/drawing/2014/main" id="{F897FCA2-D3FA-68CF-B862-4C63B600923F}"/>
              </a:ext>
            </a:extLst>
          </p:cNvPr>
          <p:cNvSpPr>
            <a:spLocks noGrp="1"/>
          </p:cNvSpPr>
          <p:nvPr>
            <p:ph type="ftr" idx="11"/>
          </p:nvPr>
        </p:nvSpPr>
        <p:spPr/>
        <p:txBody>
          <a:bodyPr/>
          <a:lstStyle/>
          <a:p>
            <a:r>
              <a:rPr lang="en-US" i="1">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81CF4252-58ED-5C70-5979-1E4369B4E6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17</a:t>
            </a:fld>
            <a:endParaRPr lang="en-US">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E1B641B-A462-80BD-7FD4-39501182EBC8}"/>
              </a:ext>
            </a:extLst>
          </p:cNvPr>
          <p:cNvSpPr txBox="1"/>
          <p:nvPr/>
        </p:nvSpPr>
        <p:spPr>
          <a:xfrm>
            <a:off x="834498" y="1282530"/>
            <a:ext cx="7279044" cy="2862322"/>
          </a:xfrm>
          <a:prstGeom prst="rect">
            <a:avLst/>
          </a:prstGeom>
          <a:noFill/>
        </p:spPr>
        <p:txBody>
          <a:bodyPr wrap="none" rtlCol="0">
            <a:spAutoFit/>
          </a:bodyPr>
          <a:lstStyle/>
          <a:p>
            <a:r>
              <a:rPr lang="en-CA" dirty="0"/>
              <a:t>Open the application you created in application designer, then create a new</a:t>
            </a:r>
            <a:br>
              <a:rPr lang="en-CA" dirty="0"/>
            </a:br>
            <a:r>
              <a:rPr lang="en-CA" dirty="0"/>
              <a:t>signature option (same name as the action you created)  </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pic>
        <p:nvPicPr>
          <p:cNvPr id="6" name="Picture 5">
            <a:extLst>
              <a:ext uri="{FF2B5EF4-FFF2-40B4-BE49-F238E27FC236}">
                <a16:creationId xmlns:a16="http://schemas.microsoft.com/office/drawing/2014/main" id="{949B0312-059C-2E2C-4AEE-7B12517C0231}"/>
              </a:ext>
            </a:extLst>
          </p:cNvPr>
          <p:cNvPicPr>
            <a:picLocks noChangeAspect="1"/>
          </p:cNvPicPr>
          <p:nvPr/>
        </p:nvPicPr>
        <p:blipFill>
          <a:blip r:embed="rId2"/>
          <a:stretch>
            <a:fillRect/>
          </a:stretch>
        </p:blipFill>
        <p:spPr>
          <a:xfrm>
            <a:off x="5574665" y="2888170"/>
            <a:ext cx="5391150" cy="2419350"/>
          </a:xfrm>
          <a:prstGeom prst="rect">
            <a:avLst/>
          </a:prstGeom>
          <a:ln>
            <a:solidFill>
              <a:schemeClr val="accent1">
                <a:shade val="15000"/>
              </a:schemeClr>
            </a:solidFill>
          </a:ln>
        </p:spPr>
      </p:pic>
      <p:sp>
        <p:nvSpPr>
          <p:cNvPr id="7" name="TextBox 6">
            <a:extLst>
              <a:ext uri="{FF2B5EF4-FFF2-40B4-BE49-F238E27FC236}">
                <a16:creationId xmlns:a16="http://schemas.microsoft.com/office/drawing/2014/main" id="{E11CD6C6-95E3-0163-DC14-0672802072ED}"/>
              </a:ext>
            </a:extLst>
          </p:cNvPr>
          <p:cNvSpPr txBox="1"/>
          <p:nvPr/>
        </p:nvSpPr>
        <p:spPr>
          <a:xfrm>
            <a:off x="1934568" y="5438268"/>
            <a:ext cx="7576113" cy="523220"/>
          </a:xfrm>
          <a:prstGeom prst="rect">
            <a:avLst/>
          </a:prstGeom>
          <a:noFill/>
        </p:spPr>
        <p:txBody>
          <a:bodyPr wrap="none" rtlCol="0">
            <a:spAutoFit/>
          </a:bodyPr>
          <a:lstStyle/>
          <a:p>
            <a:r>
              <a:rPr lang="en-CA" dirty="0"/>
              <a:t>Be sure to check the action option for the Signature option or it will not do anything when you </a:t>
            </a:r>
          </a:p>
          <a:p>
            <a:r>
              <a:rPr lang="en-CA" dirty="0"/>
              <a:t>click on the button in the application.</a:t>
            </a:r>
          </a:p>
        </p:txBody>
      </p:sp>
      <p:sp>
        <p:nvSpPr>
          <p:cNvPr id="11" name="TextBox 10">
            <a:extLst>
              <a:ext uri="{FF2B5EF4-FFF2-40B4-BE49-F238E27FC236}">
                <a16:creationId xmlns:a16="http://schemas.microsoft.com/office/drawing/2014/main" id="{1EB91582-82CA-7A5E-DABE-EFE1423EF691}"/>
              </a:ext>
            </a:extLst>
          </p:cNvPr>
          <p:cNvSpPr txBox="1"/>
          <p:nvPr/>
        </p:nvSpPr>
        <p:spPr>
          <a:xfrm rot="19626676">
            <a:off x="1309729" y="5112451"/>
            <a:ext cx="1249679" cy="369332"/>
          </a:xfrm>
          <a:prstGeom prst="rect">
            <a:avLst/>
          </a:prstGeom>
          <a:noFill/>
        </p:spPr>
        <p:txBody>
          <a:bodyPr wrap="square" rtlCol="0">
            <a:spAutoFit/>
          </a:bodyPr>
          <a:lstStyle/>
          <a:p>
            <a:r>
              <a:rPr lang="en-CA" dirty="0">
                <a:solidFill>
                  <a:srgbClr val="FF0000"/>
                </a:solidFill>
                <a:latin typeface="AcmeFont" pitchFamily="2" charset="0"/>
              </a:rPr>
              <a:t>NOTE</a:t>
            </a:r>
          </a:p>
        </p:txBody>
      </p:sp>
      <p:pic>
        <p:nvPicPr>
          <p:cNvPr id="12" name="Picture 11">
            <a:extLst>
              <a:ext uri="{FF2B5EF4-FFF2-40B4-BE49-F238E27FC236}">
                <a16:creationId xmlns:a16="http://schemas.microsoft.com/office/drawing/2014/main" id="{D16A850E-F3CE-8075-84B3-07D7E031F710}"/>
              </a:ext>
            </a:extLst>
          </p:cNvPr>
          <p:cNvPicPr>
            <a:picLocks noChangeAspect="1"/>
          </p:cNvPicPr>
          <p:nvPr/>
        </p:nvPicPr>
        <p:blipFill>
          <a:blip r:embed="rId3"/>
          <a:stretch>
            <a:fillRect/>
          </a:stretch>
        </p:blipFill>
        <p:spPr>
          <a:xfrm>
            <a:off x="390174" y="2122403"/>
            <a:ext cx="5039428" cy="1743318"/>
          </a:xfrm>
          <a:prstGeom prst="rect">
            <a:avLst/>
          </a:prstGeom>
          <a:ln>
            <a:solidFill>
              <a:schemeClr val="accent1">
                <a:shade val="15000"/>
              </a:schemeClr>
            </a:solidFill>
          </a:ln>
        </p:spPr>
      </p:pic>
    </p:spTree>
    <p:extLst>
      <p:ext uri="{BB962C8B-B14F-4D97-AF65-F5344CB8AC3E}">
        <p14:creationId xmlns:p14="http://schemas.microsoft.com/office/powerpoint/2010/main" val="4143089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25259-37AB-9832-FE60-A329405A6DC2}"/>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Adding Button to the Application</a:t>
            </a:r>
          </a:p>
        </p:txBody>
      </p:sp>
      <p:sp>
        <p:nvSpPr>
          <p:cNvPr id="8" name="Date Placeholder 7">
            <a:extLst>
              <a:ext uri="{FF2B5EF4-FFF2-40B4-BE49-F238E27FC236}">
                <a16:creationId xmlns:a16="http://schemas.microsoft.com/office/drawing/2014/main" id="{FCFCD660-CA74-1496-A1B1-4B3F3A039892}"/>
              </a:ext>
            </a:extLst>
          </p:cNvPr>
          <p:cNvSpPr>
            <a:spLocks noGrp="1"/>
          </p:cNvSpPr>
          <p:nvPr>
            <p:ph type="dt" idx="10"/>
          </p:nvPr>
        </p:nvSpPr>
        <p:spPr/>
        <p:txBody>
          <a:bodyPr/>
          <a:lstStyle/>
          <a:p>
            <a:fld id="{A82D9BFB-801D-4217-9E8F-0F1C95264DFC}"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9" name="Footer Placeholder 8">
            <a:extLst>
              <a:ext uri="{FF2B5EF4-FFF2-40B4-BE49-F238E27FC236}">
                <a16:creationId xmlns:a16="http://schemas.microsoft.com/office/drawing/2014/main" id="{F897FCA2-D3FA-68CF-B862-4C63B600923F}"/>
              </a:ext>
            </a:extLst>
          </p:cNvPr>
          <p:cNvSpPr>
            <a:spLocks noGrp="1"/>
          </p:cNvSpPr>
          <p:nvPr>
            <p:ph type="ftr" idx="11"/>
          </p:nvPr>
        </p:nvSpPr>
        <p:spPr/>
        <p:txBody>
          <a:bodyPr/>
          <a:lstStyle/>
          <a:p>
            <a:r>
              <a:rPr lang="en-US" i="1">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81CF4252-58ED-5C70-5979-1E4369B4E6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18</a:t>
            </a:fld>
            <a:endParaRPr lang="en-US">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9CFAD21-F176-9BCF-4259-3240220B238B}"/>
              </a:ext>
            </a:extLst>
          </p:cNvPr>
          <p:cNvSpPr txBox="1"/>
          <p:nvPr/>
        </p:nvSpPr>
        <p:spPr>
          <a:xfrm>
            <a:off x="834498" y="1282530"/>
            <a:ext cx="5020605" cy="1200329"/>
          </a:xfrm>
          <a:prstGeom prst="rect">
            <a:avLst/>
          </a:prstGeom>
          <a:noFill/>
        </p:spPr>
        <p:txBody>
          <a:bodyPr wrap="none" rtlCol="0">
            <a:spAutoFit/>
          </a:bodyPr>
          <a:lstStyle/>
          <a:p>
            <a:r>
              <a:rPr lang="en-CA" dirty="0"/>
              <a:t>Drag a Pushbutton Object onto the body of that tab</a:t>
            </a:r>
          </a:p>
          <a:p>
            <a:endParaRPr lang="en-CA" dirty="0"/>
          </a:p>
          <a:p>
            <a:endParaRPr lang="en-CA" dirty="0"/>
          </a:p>
          <a:p>
            <a:endParaRPr lang="en-CA" dirty="0"/>
          </a:p>
        </p:txBody>
      </p:sp>
      <p:sp>
        <p:nvSpPr>
          <p:cNvPr id="4" name="TextBox 3">
            <a:extLst>
              <a:ext uri="{FF2B5EF4-FFF2-40B4-BE49-F238E27FC236}">
                <a16:creationId xmlns:a16="http://schemas.microsoft.com/office/drawing/2014/main" id="{43EEF071-B254-9767-51E8-23275071DDBA}"/>
              </a:ext>
            </a:extLst>
          </p:cNvPr>
          <p:cNvSpPr txBox="1"/>
          <p:nvPr/>
        </p:nvSpPr>
        <p:spPr>
          <a:xfrm>
            <a:off x="834498" y="2162658"/>
            <a:ext cx="6520824" cy="2031325"/>
          </a:xfrm>
          <a:prstGeom prst="rect">
            <a:avLst/>
          </a:prstGeom>
          <a:noFill/>
        </p:spPr>
        <p:txBody>
          <a:bodyPr wrap="none" rtlCol="0">
            <a:spAutoFit/>
          </a:bodyPr>
          <a:lstStyle/>
          <a:p>
            <a:r>
              <a:rPr lang="en-CA" dirty="0"/>
              <a:t>Then edit the pushbutton properties</a:t>
            </a:r>
            <a:br>
              <a:rPr lang="en-CA" dirty="0"/>
            </a:br>
            <a:r>
              <a:rPr lang="en-CA" dirty="0"/>
              <a:t>Label: Edit this Query</a:t>
            </a:r>
            <a:br>
              <a:rPr lang="en-CA" dirty="0"/>
            </a:br>
            <a:r>
              <a:rPr lang="en-CA" dirty="0"/>
              <a:t>Event: the name of the action you created</a:t>
            </a:r>
          </a:p>
          <a:p>
            <a:endParaRPr lang="en-CA" dirty="0"/>
          </a:p>
          <a:p>
            <a:r>
              <a:rPr lang="en-CA" dirty="0"/>
              <a:t>Click SAVE – you then need to go to the Security Groups Application</a:t>
            </a:r>
            <a:br>
              <a:rPr lang="en-CA" dirty="0"/>
            </a:br>
            <a:r>
              <a:rPr lang="en-CA" dirty="0"/>
              <a:t>and give access to MAXADMIN Group to the new Security Option.</a:t>
            </a:r>
            <a:br>
              <a:rPr lang="en-CA" dirty="0"/>
            </a:br>
            <a:endParaRPr lang="en-CA" dirty="0"/>
          </a:p>
        </p:txBody>
      </p:sp>
      <p:pic>
        <p:nvPicPr>
          <p:cNvPr id="13" name="Picture 12">
            <a:extLst>
              <a:ext uri="{FF2B5EF4-FFF2-40B4-BE49-F238E27FC236}">
                <a16:creationId xmlns:a16="http://schemas.microsoft.com/office/drawing/2014/main" id="{BCC5BC89-E91D-90FF-879C-59A6540FE35D}"/>
              </a:ext>
            </a:extLst>
          </p:cNvPr>
          <p:cNvPicPr>
            <a:picLocks noChangeAspect="1"/>
          </p:cNvPicPr>
          <p:nvPr/>
        </p:nvPicPr>
        <p:blipFill>
          <a:blip r:embed="rId2"/>
          <a:stretch>
            <a:fillRect/>
          </a:stretch>
        </p:blipFill>
        <p:spPr>
          <a:xfrm>
            <a:off x="7355322" y="1775870"/>
            <a:ext cx="2610214" cy="4372585"/>
          </a:xfrm>
          <a:prstGeom prst="rect">
            <a:avLst/>
          </a:prstGeom>
          <a:ln>
            <a:solidFill>
              <a:schemeClr val="accent1">
                <a:shade val="15000"/>
              </a:schemeClr>
            </a:solidFill>
          </a:ln>
        </p:spPr>
      </p:pic>
      <p:pic>
        <p:nvPicPr>
          <p:cNvPr id="14" name="Picture 13">
            <a:extLst>
              <a:ext uri="{FF2B5EF4-FFF2-40B4-BE49-F238E27FC236}">
                <a16:creationId xmlns:a16="http://schemas.microsoft.com/office/drawing/2014/main" id="{40379690-B5E7-0EC7-960A-DA90FB4EB4F6}"/>
              </a:ext>
            </a:extLst>
          </p:cNvPr>
          <p:cNvPicPr>
            <a:picLocks noChangeAspect="1"/>
          </p:cNvPicPr>
          <p:nvPr/>
        </p:nvPicPr>
        <p:blipFill>
          <a:blip r:embed="rId3"/>
          <a:stretch>
            <a:fillRect/>
          </a:stretch>
        </p:blipFill>
        <p:spPr>
          <a:xfrm>
            <a:off x="5855103" y="1101256"/>
            <a:ext cx="1028700" cy="800100"/>
          </a:xfrm>
          <a:prstGeom prst="rect">
            <a:avLst/>
          </a:prstGeom>
        </p:spPr>
      </p:pic>
    </p:spTree>
    <p:extLst>
      <p:ext uri="{BB962C8B-B14F-4D97-AF65-F5344CB8AC3E}">
        <p14:creationId xmlns:p14="http://schemas.microsoft.com/office/powerpoint/2010/main" val="296616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25259-37AB-9832-FE60-A329405A6DC2}"/>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Grant Security Access to the Button</a:t>
            </a:r>
          </a:p>
        </p:txBody>
      </p:sp>
      <p:sp>
        <p:nvSpPr>
          <p:cNvPr id="8" name="Date Placeholder 7">
            <a:extLst>
              <a:ext uri="{FF2B5EF4-FFF2-40B4-BE49-F238E27FC236}">
                <a16:creationId xmlns:a16="http://schemas.microsoft.com/office/drawing/2014/main" id="{FCFCD660-CA74-1496-A1B1-4B3F3A039892}"/>
              </a:ext>
            </a:extLst>
          </p:cNvPr>
          <p:cNvSpPr>
            <a:spLocks noGrp="1"/>
          </p:cNvSpPr>
          <p:nvPr>
            <p:ph type="dt" idx="10"/>
          </p:nvPr>
        </p:nvSpPr>
        <p:spPr/>
        <p:txBody>
          <a:bodyPr/>
          <a:lstStyle/>
          <a:p>
            <a:fld id="{A82D9BFB-801D-4217-9E8F-0F1C95264DFC}"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9" name="Footer Placeholder 8">
            <a:extLst>
              <a:ext uri="{FF2B5EF4-FFF2-40B4-BE49-F238E27FC236}">
                <a16:creationId xmlns:a16="http://schemas.microsoft.com/office/drawing/2014/main" id="{F897FCA2-D3FA-68CF-B862-4C63B600923F}"/>
              </a:ext>
            </a:extLst>
          </p:cNvPr>
          <p:cNvSpPr>
            <a:spLocks noGrp="1"/>
          </p:cNvSpPr>
          <p:nvPr>
            <p:ph type="ftr" idx="11"/>
          </p:nvPr>
        </p:nvSpPr>
        <p:spPr/>
        <p:txBody>
          <a:bodyPr/>
          <a:lstStyle/>
          <a:p>
            <a:r>
              <a:rPr lang="en-US" i="1">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81CF4252-58ED-5C70-5979-1E4369B4E6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19</a:t>
            </a:fld>
            <a:endParaRPr lang="en-US">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0FB7A03-7D26-B586-3446-F79910EE4133}"/>
              </a:ext>
            </a:extLst>
          </p:cNvPr>
          <p:cNvSpPr txBox="1"/>
          <p:nvPr/>
        </p:nvSpPr>
        <p:spPr>
          <a:xfrm>
            <a:off x="1005110" y="1905737"/>
            <a:ext cx="8739124" cy="2585323"/>
          </a:xfrm>
          <a:prstGeom prst="rect">
            <a:avLst/>
          </a:prstGeom>
          <a:noFill/>
        </p:spPr>
        <p:txBody>
          <a:bodyPr wrap="none" rtlCol="0">
            <a:spAutoFit/>
          </a:bodyPr>
          <a:lstStyle/>
          <a:p>
            <a:r>
              <a:rPr lang="en-CA" dirty="0"/>
              <a:t>Go to security groups application filter to the MAXADMIN group</a:t>
            </a:r>
            <a:br>
              <a:rPr lang="en-CA" dirty="0"/>
            </a:br>
            <a:r>
              <a:rPr lang="en-CA" dirty="0"/>
              <a:t>On the applications tab filter to your Query Management Application</a:t>
            </a:r>
            <a:br>
              <a:rPr lang="en-CA" dirty="0"/>
            </a:br>
            <a:r>
              <a:rPr lang="en-CA" dirty="0"/>
              <a:t>Then in the signature options make sure the option you create is checked</a:t>
            </a:r>
          </a:p>
          <a:p>
            <a:endParaRPr lang="en-CA" dirty="0"/>
          </a:p>
          <a:p>
            <a:endParaRPr lang="en-CA" dirty="0"/>
          </a:p>
          <a:p>
            <a:endParaRPr lang="en-CA" dirty="0"/>
          </a:p>
          <a:p>
            <a:endParaRPr lang="en-CA" dirty="0"/>
          </a:p>
          <a:p>
            <a:r>
              <a:rPr lang="en-CA" dirty="0"/>
              <a:t>Save your changes, log out of Maximo, Log back in and then go to your Query Management</a:t>
            </a:r>
            <a:br>
              <a:rPr lang="en-CA" dirty="0"/>
            </a:br>
            <a:r>
              <a:rPr lang="en-CA" dirty="0"/>
              <a:t>application to test the pushbutton.</a:t>
            </a:r>
          </a:p>
        </p:txBody>
      </p:sp>
      <p:pic>
        <p:nvPicPr>
          <p:cNvPr id="6" name="Picture 5">
            <a:extLst>
              <a:ext uri="{FF2B5EF4-FFF2-40B4-BE49-F238E27FC236}">
                <a16:creationId xmlns:a16="http://schemas.microsoft.com/office/drawing/2014/main" id="{B068E5A1-C8FD-4EAC-C346-0F1E83494EE5}"/>
              </a:ext>
            </a:extLst>
          </p:cNvPr>
          <p:cNvPicPr>
            <a:picLocks noChangeAspect="1"/>
          </p:cNvPicPr>
          <p:nvPr/>
        </p:nvPicPr>
        <p:blipFill>
          <a:blip r:embed="rId2"/>
          <a:stretch>
            <a:fillRect/>
          </a:stretch>
        </p:blipFill>
        <p:spPr>
          <a:xfrm>
            <a:off x="1005110" y="2696288"/>
            <a:ext cx="6267450" cy="666750"/>
          </a:xfrm>
          <a:prstGeom prst="rect">
            <a:avLst/>
          </a:prstGeom>
        </p:spPr>
      </p:pic>
    </p:spTree>
    <p:extLst>
      <p:ext uri="{BB962C8B-B14F-4D97-AF65-F5344CB8AC3E}">
        <p14:creationId xmlns:p14="http://schemas.microsoft.com/office/powerpoint/2010/main" val="990508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EF59BB-EC6E-D7C1-C762-AC5182A66663}"/>
              </a:ext>
            </a:extLst>
          </p:cNvPr>
          <p:cNvSpPr>
            <a:spLocks noGrp="1"/>
          </p:cNvSpPr>
          <p:nvPr>
            <p:ph type="title"/>
          </p:nvPr>
        </p:nvSpPr>
        <p:spPr>
          <a:xfrm>
            <a:off x="180174" y="0"/>
            <a:ext cx="9980776" cy="830998"/>
          </a:xfrm>
        </p:spPr>
        <p:txBody>
          <a:bodyPr/>
          <a:lstStyle/>
          <a:p>
            <a:r>
              <a:rPr lang="en-US" dirty="0">
                <a:latin typeface="Calibri" panose="020F0502020204030204" pitchFamily="34" charset="0"/>
                <a:cs typeface="Calibri" panose="020F0502020204030204" pitchFamily="34" charset="0"/>
              </a:rPr>
              <a:t>Outline</a:t>
            </a:r>
          </a:p>
        </p:txBody>
      </p:sp>
      <p:sp>
        <p:nvSpPr>
          <p:cNvPr id="5" name="Footer Placeholder 7">
            <a:extLst>
              <a:ext uri="{FF2B5EF4-FFF2-40B4-BE49-F238E27FC236}">
                <a16:creationId xmlns:a16="http://schemas.microsoft.com/office/drawing/2014/main" id="{84EFF397-B868-BEF4-FCA6-FFDA582F412E}"/>
              </a:ext>
            </a:extLst>
          </p:cNvPr>
          <p:cNvSpPr>
            <a:spLocks noGrp="1"/>
          </p:cNvSpPr>
          <p:nvPr>
            <p:ph type="ftr" idx="11"/>
          </p:nvPr>
        </p:nvSpPr>
        <p:spPr>
          <a:xfrm>
            <a:off x="4038600" y="6356350"/>
            <a:ext cx="4114800" cy="365125"/>
          </a:xfrm>
          <a:prstGeom prst="rect">
            <a:avLst/>
          </a:prstGeom>
        </p:spPr>
        <p:txBody>
          <a:bodyPr/>
          <a:lstStyle/>
          <a:p>
            <a:r>
              <a:rPr lang="en-US" i="1">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7" name="Date Placeholder 6">
            <a:extLst>
              <a:ext uri="{FF2B5EF4-FFF2-40B4-BE49-F238E27FC236}">
                <a16:creationId xmlns:a16="http://schemas.microsoft.com/office/drawing/2014/main" id="{04498705-8C4E-1F4C-1AB1-1374AE363FF3}"/>
              </a:ext>
            </a:extLst>
          </p:cNvPr>
          <p:cNvSpPr>
            <a:spLocks noGrp="1"/>
          </p:cNvSpPr>
          <p:nvPr>
            <p:ph type="dt" idx="10"/>
          </p:nvPr>
        </p:nvSpPr>
        <p:spPr/>
        <p:txBody>
          <a:bodyPr/>
          <a:lstStyle/>
          <a:p>
            <a:fld id="{F34CE701-689F-4F5A-96CF-E3CA590CE51D}"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8" name="Slide Number Placeholder 7">
            <a:extLst>
              <a:ext uri="{FF2B5EF4-FFF2-40B4-BE49-F238E27FC236}">
                <a16:creationId xmlns:a16="http://schemas.microsoft.com/office/drawing/2014/main" id="{28A60456-CAA0-9DA8-AE46-6A83904E4F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2</a:t>
            </a:fld>
            <a:endParaRPr lang="en-US">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50439CEB-F915-655F-B318-B91DB81180FC}"/>
              </a:ext>
            </a:extLst>
          </p:cNvPr>
          <p:cNvSpPr txBox="1"/>
          <p:nvPr/>
        </p:nvSpPr>
        <p:spPr>
          <a:xfrm>
            <a:off x="684848" y="1170558"/>
            <a:ext cx="9771438" cy="4093428"/>
          </a:xfrm>
          <a:prstGeom prst="rect">
            <a:avLst/>
          </a:prstGeom>
          <a:noFill/>
        </p:spPr>
        <p:txBody>
          <a:bodyPr wrap="square" rtlCol="0">
            <a:spAutoFit/>
          </a:bodyPr>
          <a:lstStyle/>
          <a:p>
            <a:pPr marL="285750" indent="-285750">
              <a:buFont typeface="Arial" panose="020B0604020202020204" pitchFamily="34" charset="0"/>
              <a:buChar char="•"/>
            </a:pPr>
            <a:r>
              <a:rPr lang="en-GB" sz="1600" b="1" dirty="0"/>
              <a:t>Introductions						</a:t>
            </a:r>
          </a:p>
          <a:p>
            <a:pPr marL="285750" indent="-285750">
              <a:buFont typeface="Arial" panose="020B0604020202020204" pitchFamily="34" charset="0"/>
              <a:buChar char="•"/>
            </a:pPr>
            <a:r>
              <a:rPr lang="en-GB" sz="1600" b="1" dirty="0"/>
              <a:t>Objective (Maximo Features Used)						</a:t>
            </a:r>
          </a:p>
          <a:p>
            <a:pPr marL="1257300" lvl="2" indent="-342900">
              <a:buFont typeface="Arial" panose="020B0604020202020204" pitchFamily="34" charset="0"/>
              <a:buChar char="•"/>
            </a:pPr>
            <a:r>
              <a:rPr lang="en-GB" sz="1400" dirty="0"/>
              <a:t>Application Designer</a:t>
            </a:r>
          </a:p>
          <a:p>
            <a:pPr marL="1257300" lvl="2" indent="-342900">
              <a:buFont typeface="Arial" panose="020B0604020202020204" pitchFamily="34" charset="0"/>
              <a:buChar char="•"/>
            </a:pPr>
            <a:r>
              <a:rPr lang="en-GB" sz="1400" dirty="0"/>
              <a:t>Database Configuration – Relationships</a:t>
            </a:r>
          </a:p>
          <a:p>
            <a:pPr marL="1257300" lvl="2" indent="-342900">
              <a:buFont typeface="Arial" panose="020B0604020202020204" pitchFamily="34" charset="0"/>
              <a:buChar char="•"/>
            </a:pPr>
            <a:r>
              <a:rPr lang="en-GB" sz="1400" dirty="0"/>
              <a:t>Security Administration</a:t>
            </a:r>
          </a:p>
          <a:p>
            <a:pPr marL="1257300" lvl="2" indent="-342900">
              <a:buFont typeface="Arial" panose="020B0604020202020204" pitchFamily="34" charset="0"/>
              <a:buChar char="•"/>
            </a:pPr>
            <a:r>
              <a:rPr lang="en-GB" sz="1400" dirty="0"/>
              <a:t>Automation Scripting</a:t>
            </a:r>
          </a:p>
          <a:p>
            <a:pPr marL="1257300" lvl="2" indent="-342900">
              <a:buFont typeface="Arial" panose="020B0604020202020204" pitchFamily="34" charset="0"/>
              <a:buChar char="•"/>
            </a:pPr>
            <a:r>
              <a:rPr lang="en-GB" sz="1400" dirty="0"/>
              <a:t>Naming Standards</a:t>
            </a:r>
          </a:p>
          <a:p>
            <a:pPr marL="1257300" lvl="2" indent="-342900">
              <a:buFont typeface="Arial" panose="020B0604020202020204" pitchFamily="34" charset="0"/>
              <a:buChar char="•"/>
            </a:pPr>
            <a:r>
              <a:rPr lang="en-GB" sz="1400" dirty="0"/>
              <a:t>Documenting Implementation Steps while you go</a:t>
            </a:r>
          </a:p>
          <a:p>
            <a:pPr marL="285750" indent="-285750">
              <a:buFont typeface="Arial" panose="020B0604020202020204" pitchFamily="34" charset="0"/>
              <a:buChar char="•"/>
            </a:pPr>
            <a:r>
              <a:rPr lang="en-GB" sz="1600" b="1" dirty="0"/>
              <a:t>Creating The New Application				</a:t>
            </a:r>
          </a:p>
          <a:p>
            <a:pPr marL="285750" indent="-285750">
              <a:buFont typeface="Arial" panose="020B0604020202020204" pitchFamily="34" charset="0"/>
              <a:buChar char="•"/>
            </a:pPr>
            <a:r>
              <a:rPr lang="en-GB" sz="1600" b="1" dirty="0"/>
              <a:t>Adding data from related tables to the application			</a:t>
            </a:r>
          </a:p>
          <a:p>
            <a:pPr marL="285750" indent="-285750">
              <a:buFont typeface="Arial" panose="020B0604020202020204" pitchFamily="34" charset="0"/>
              <a:buChar char="•"/>
            </a:pPr>
            <a:r>
              <a:rPr lang="en-GB" sz="1600" b="1" dirty="0"/>
              <a:t>Additional configuration of the application			</a:t>
            </a:r>
          </a:p>
          <a:p>
            <a:pPr marL="285750" indent="-285750">
              <a:buFont typeface="Arial" panose="020B0604020202020204" pitchFamily="34" charset="0"/>
              <a:buChar char="•"/>
            </a:pPr>
            <a:r>
              <a:rPr lang="en-GB" sz="1600" b="1" dirty="0"/>
              <a:t>Creating the Automation Script linked to an Action			</a:t>
            </a:r>
          </a:p>
          <a:p>
            <a:pPr marL="285750" indent="-285750">
              <a:buFont typeface="Arial" panose="020B0604020202020204" pitchFamily="34" charset="0"/>
              <a:buChar char="•"/>
            </a:pPr>
            <a:r>
              <a:rPr lang="en-GB" sz="1600" b="1" dirty="0"/>
              <a:t>Adding the Button to Trigger the Automation Script		</a:t>
            </a:r>
          </a:p>
          <a:p>
            <a:pPr marL="285750" indent="-285750">
              <a:buFont typeface="Arial" panose="020B0604020202020204" pitchFamily="34" charset="0"/>
              <a:buChar char="•"/>
            </a:pPr>
            <a:r>
              <a:rPr lang="en-GB" sz="1600" b="1" dirty="0"/>
              <a:t>Testing the Application					</a:t>
            </a:r>
          </a:p>
          <a:p>
            <a:pPr marL="285750" indent="-285750">
              <a:buFont typeface="Arial" panose="020B0604020202020204" pitchFamily="34" charset="0"/>
              <a:buChar char="•"/>
            </a:pPr>
            <a:r>
              <a:rPr lang="en-GB" sz="1600" b="1" dirty="0"/>
              <a:t>New Feature – Change Query Owner				</a:t>
            </a:r>
            <a:r>
              <a:rPr lang="en-GB" sz="1400" dirty="0"/>
              <a:t>		</a:t>
            </a:r>
            <a:endParaRPr lang="en-GB" sz="1600" dirty="0"/>
          </a:p>
          <a:p>
            <a:endParaRPr lang="en-GB" sz="1600" b="1" dirty="0"/>
          </a:p>
          <a:p>
            <a:endParaRPr lang="en-GB" sz="1600" dirty="0"/>
          </a:p>
        </p:txBody>
      </p:sp>
    </p:spTree>
    <p:extLst>
      <p:ext uri="{BB962C8B-B14F-4D97-AF65-F5344CB8AC3E}">
        <p14:creationId xmlns:p14="http://schemas.microsoft.com/office/powerpoint/2010/main" val="1846253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25259-37AB-9832-FE60-A329405A6DC2}"/>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Test the Application</a:t>
            </a:r>
          </a:p>
        </p:txBody>
      </p:sp>
      <p:sp>
        <p:nvSpPr>
          <p:cNvPr id="8" name="Date Placeholder 7">
            <a:extLst>
              <a:ext uri="{FF2B5EF4-FFF2-40B4-BE49-F238E27FC236}">
                <a16:creationId xmlns:a16="http://schemas.microsoft.com/office/drawing/2014/main" id="{FCFCD660-CA74-1496-A1B1-4B3F3A039892}"/>
              </a:ext>
            </a:extLst>
          </p:cNvPr>
          <p:cNvSpPr>
            <a:spLocks noGrp="1"/>
          </p:cNvSpPr>
          <p:nvPr>
            <p:ph type="dt" idx="10"/>
          </p:nvPr>
        </p:nvSpPr>
        <p:spPr/>
        <p:txBody>
          <a:bodyPr/>
          <a:lstStyle/>
          <a:p>
            <a:fld id="{A82D9BFB-801D-4217-9E8F-0F1C95264DFC}"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9" name="Footer Placeholder 8">
            <a:extLst>
              <a:ext uri="{FF2B5EF4-FFF2-40B4-BE49-F238E27FC236}">
                <a16:creationId xmlns:a16="http://schemas.microsoft.com/office/drawing/2014/main" id="{F897FCA2-D3FA-68CF-B862-4C63B600923F}"/>
              </a:ext>
            </a:extLst>
          </p:cNvPr>
          <p:cNvSpPr>
            <a:spLocks noGrp="1"/>
          </p:cNvSpPr>
          <p:nvPr>
            <p:ph type="ftr" idx="11"/>
          </p:nvPr>
        </p:nvSpPr>
        <p:spPr/>
        <p:txBody>
          <a:bodyPr/>
          <a:lstStyle/>
          <a:p>
            <a:r>
              <a:rPr lang="en-US" i="1">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81CF4252-58ED-5C70-5979-1E4369B4E6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20</a:t>
            </a:fld>
            <a:endParaRPr lang="en-US">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961E1B2-7E50-1B23-78FB-39837FEA9D40}"/>
              </a:ext>
            </a:extLst>
          </p:cNvPr>
          <p:cNvSpPr txBox="1"/>
          <p:nvPr/>
        </p:nvSpPr>
        <p:spPr>
          <a:xfrm>
            <a:off x="834498" y="1282530"/>
            <a:ext cx="10440422" cy="3139321"/>
          </a:xfrm>
          <a:prstGeom prst="rect">
            <a:avLst/>
          </a:prstGeom>
          <a:noFill/>
        </p:spPr>
        <p:txBody>
          <a:bodyPr wrap="none" rtlCol="0">
            <a:spAutoFit/>
          </a:bodyPr>
          <a:lstStyle/>
          <a:p>
            <a:r>
              <a:rPr lang="en-CA" dirty="0"/>
              <a:t>Go to the Query Management Application you created and test the full application, </a:t>
            </a:r>
          </a:p>
          <a:p>
            <a:r>
              <a:rPr lang="en-CA" dirty="0"/>
              <a:t>Record to record navigation, the unlocking button, displays of person name, status, width</a:t>
            </a:r>
            <a:br>
              <a:rPr lang="en-CA" dirty="0"/>
            </a:br>
            <a:r>
              <a:rPr lang="en-CA" dirty="0"/>
              <a:t>of columns.</a:t>
            </a:r>
          </a:p>
          <a:p>
            <a:endParaRPr lang="en-CA" dirty="0"/>
          </a:p>
          <a:p>
            <a:r>
              <a:rPr lang="en-CA" dirty="0"/>
              <a:t>You can make adjustments to your design using the application designer, move fields around,</a:t>
            </a:r>
          </a:p>
          <a:p>
            <a:r>
              <a:rPr lang="en-CA" dirty="0"/>
              <a:t>Re-position the pushbutton, adjust field widths, etc.</a:t>
            </a:r>
          </a:p>
          <a:p>
            <a:endParaRPr lang="en-CA" dirty="0"/>
          </a:p>
          <a:p>
            <a:r>
              <a:rPr lang="en-CA" dirty="0"/>
              <a:t>Once you are happy with the application it would be ready to move to your QA (pre-production environment).</a:t>
            </a:r>
          </a:p>
          <a:p>
            <a:endParaRPr lang="en-CA" dirty="0"/>
          </a:p>
          <a:p>
            <a:endParaRPr lang="en-CA" dirty="0"/>
          </a:p>
          <a:p>
            <a:endParaRPr lang="en-CA" dirty="0"/>
          </a:p>
        </p:txBody>
      </p:sp>
    </p:spTree>
    <p:extLst>
      <p:ext uri="{BB962C8B-B14F-4D97-AF65-F5344CB8AC3E}">
        <p14:creationId xmlns:p14="http://schemas.microsoft.com/office/powerpoint/2010/main" val="385067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25259-37AB-9832-FE60-A329405A6DC2}"/>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New Feature – Change Query Owner</a:t>
            </a:r>
          </a:p>
        </p:txBody>
      </p:sp>
      <p:sp>
        <p:nvSpPr>
          <p:cNvPr id="8" name="Date Placeholder 7">
            <a:extLst>
              <a:ext uri="{FF2B5EF4-FFF2-40B4-BE49-F238E27FC236}">
                <a16:creationId xmlns:a16="http://schemas.microsoft.com/office/drawing/2014/main" id="{FCFCD660-CA74-1496-A1B1-4B3F3A039892}"/>
              </a:ext>
            </a:extLst>
          </p:cNvPr>
          <p:cNvSpPr>
            <a:spLocks noGrp="1"/>
          </p:cNvSpPr>
          <p:nvPr>
            <p:ph type="dt" idx="10"/>
          </p:nvPr>
        </p:nvSpPr>
        <p:spPr/>
        <p:txBody>
          <a:bodyPr/>
          <a:lstStyle/>
          <a:p>
            <a:fld id="{A82D9BFB-801D-4217-9E8F-0F1C95264DFC}"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9" name="Footer Placeholder 8">
            <a:extLst>
              <a:ext uri="{FF2B5EF4-FFF2-40B4-BE49-F238E27FC236}">
                <a16:creationId xmlns:a16="http://schemas.microsoft.com/office/drawing/2014/main" id="{F897FCA2-D3FA-68CF-B862-4C63B600923F}"/>
              </a:ext>
            </a:extLst>
          </p:cNvPr>
          <p:cNvSpPr>
            <a:spLocks noGrp="1"/>
          </p:cNvSpPr>
          <p:nvPr>
            <p:ph type="ftr" idx="11"/>
          </p:nvPr>
        </p:nvSpPr>
        <p:spPr/>
        <p:txBody>
          <a:bodyPr/>
          <a:lstStyle/>
          <a:p>
            <a:r>
              <a:rPr lang="en-US" i="1">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81CF4252-58ED-5C70-5979-1E4369B4E6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21</a:t>
            </a:fld>
            <a:endParaRPr lang="en-US">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8888BE5-BEAD-9088-C921-582081FF29B6}"/>
              </a:ext>
            </a:extLst>
          </p:cNvPr>
          <p:cNvSpPr txBox="1"/>
          <p:nvPr/>
        </p:nvSpPr>
        <p:spPr>
          <a:xfrm>
            <a:off x="544375" y="2994943"/>
            <a:ext cx="9490475" cy="3108543"/>
          </a:xfrm>
          <a:prstGeom prst="rect">
            <a:avLst/>
          </a:prstGeom>
          <a:noFill/>
        </p:spPr>
        <p:txBody>
          <a:bodyPr wrap="square" rtlCol="0">
            <a:spAutoFit/>
          </a:bodyPr>
          <a:lstStyle/>
          <a:p>
            <a:r>
              <a:rPr lang="en-CA" sz="2800" dirty="0">
                <a:solidFill>
                  <a:srgbClr val="FF0000"/>
                </a:solidFill>
              </a:rPr>
              <a:t>It is very important to note, that this should never be done to a query which is used on a start center!</a:t>
            </a:r>
          </a:p>
          <a:p>
            <a:endParaRPr lang="en-CA" sz="2800" dirty="0">
              <a:solidFill>
                <a:srgbClr val="FF0000"/>
              </a:solidFill>
            </a:endParaRPr>
          </a:p>
          <a:p>
            <a:r>
              <a:rPr lang="en-CA" sz="2800" dirty="0">
                <a:solidFill>
                  <a:srgbClr val="FF0000"/>
                </a:solidFill>
              </a:rPr>
              <a:t>Changing the owner or clause for a query on a start center, will cause that portal to fail on the start center.</a:t>
            </a:r>
          </a:p>
          <a:p>
            <a:endParaRPr lang="en-CA" sz="2800" dirty="0"/>
          </a:p>
          <a:p>
            <a:endParaRPr lang="en-CA" sz="2800" dirty="0"/>
          </a:p>
        </p:txBody>
      </p:sp>
      <p:sp>
        <p:nvSpPr>
          <p:cNvPr id="2" name="TextBox 1">
            <a:extLst>
              <a:ext uri="{FF2B5EF4-FFF2-40B4-BE49-F238E27FC236}">
                <a16:creationId xmlns:a16="http://schemas.microsoft.com/office/drawing/2014/main" id="{B620D708-3FDD-658E-D558-2552BE9C56A8}"/>
              </a:ext>
            </a:extLst>
          </p:cNvPr>
          <p:cNvSpPr txBox="1"/>
          <p:nvPr/>
        </p:nvSpPr>
        <p:spPr>
          <a:xfrm>
            <a:off x="748145" y="1468582"/>
            <a:ext cx="9082936" cy="1169551"/>
          </a:xfrm>
          <a:prstGeom prst="rect">
            <a:avLst/>
          </a:prstGeom>
          <a:noFill/>
        </p:spPr>
        <p:txBody>
          <a:bodyPr wrap="none" rtlCol="0">
            <a:spAutoFit/>
          </a:bodyPr>
          <a:lstStyle/>
          <a:p>
            <a:r>
              <a:rPr lang="en-US" dirty="0"/>
              <a:t>The reason for wanting to be able to change the owner of a query is so that you as the administrator can delete</a:t>
            </a:r>
            <a:br>
              <a:rPr lang="en-US" dirty="0"/>
            </a:br>
            <a:r>
              <a:rPr lang="en-US" dirty="0"/>
              <a:t>queries that might have been created by a person who no longer works are your company, and that are not used</a:t>
            </a:r>
            <a:br>
              <a:rPr lang="en-US" dirty="0"/>
            </a:br>
            <a:r>
              <a:rPr lang="en-US" dirty="0"/>
              <a:t>on a start center.  </a:t>
            </a:r>
          </a:p>
          <a:p>
            <a:endParaRPr lang="en-US" dirty="0"/>
          </a:p>
          <a:p>
            <a:r>
              <a:rPr lang="en-US" dirty="0"/>
              <a:t>Unless you are the “owner” of the query you cannot delete it.</a:t>
            </a:r>
          </a:p>
        </p:txBody>
      </p:sp>
    </p:spTree>
    <p:extLst>
      <p:ext uri="{BB962C8B-B14F-4D97-AF65-F5344CB8AC3E}">
        <p14:creationId xmlns:p14="http://schemas.microsoft.com/office/powerpoint/2010/main" val="3711266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25259-37AB-9832-FE60-A329405A6DC2}"/>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New Feature – Change Query Owner</a:t>
            </a:r>
          </a:p>
        </p:txBody>
      </p:sp>
      <p:sp>
        <p:nvSpPr>
          <p:cNvPr id="8" name="Date Placeholder 7">
            <a:extLst>
              <a:ext uri="{FF2B5EF4-FFF2-40B4-BE49-F238E27FC236}">
                <a16:creationId xmlns:a16="http://schemas.microsoft.com/office/drawing/2014/main" id="{FCFCD660-CA74-1496-A1B1-4B3F3A039892}"/>
              </a:ext>
            </a:extLst>
          </p:cNvPr>
          <p:cNvSpPr>
            <a:spLocks noGrp="1"/>
          </p:cNvSpPr>
          <p:nvPr>
            <p:ph type="dt" idx="10"/>
          </p:nvPr>
        </p:nvSpPr>
        <p:spPr/>
        <p:txBody>
          <a:bodyPr/>
          <a:lstStyle/>
          <a:p>
            <a:fld id="{A82D9BFB-801D-4217-9E8F-0F1C95264DFC}"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9" name="Footer Placeholder 8">
            <a:extLst>
              <a:ext uri="{FF2B5EF4-FFF2-40B4-BE49-F238E27FC236}">
                <a16:creationId xmlns:a16="http://schemas.microsoft.com/office/drawing/2014/main" id="{F897FCA2-D3FA-68CF-B862-4C63B600923F}"/>
              </a:ext>
            </a:extLst>
          </p:cNvPr>
          <p:cNvSpPr>
            <a:spLocks noGrp="1"/>
          </p:cNvSpPr>
          <p:nvPr>
            <p:ph type="ftr" idx="11"/>
          </p:nvPr>
        </p:nvSpPr>
        <p:spPr/>
        <p:txBody>
          <a:bodyPr/>
          <a:lstStyle/>
          <a:p>
            <a:r>
              <a:rPr lang="en-US" i="1">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81CF4252-58ED-5C70-5979-1E4369B4E6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22</a:t>
            </a:fld>
            <a:endParaRPr lang="en-US">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CF274BF-097B-355D-40A9-3448E9D2D3E2}"/>
              </a:ext>
            </a:extLst>
          </p:cNvPr>
          <p:cNvSpPr txBox="1"/>
          <p:nvPr/>
        </p:nvSpPr>
        <p:spPr>
          <a:xfrm>
            <a:off x="6096000" y="2665076"/>
            <a:ext cx="2422458" cy="954107"/>
          </a:xfrm>
          <a:prstGeom prst="rect">
            <a:avLst/>
          </a:prstGeom>
          <a:solidFill>
            <a:schemeClr val="lt1"/>
          </a:solidFill>
          <a:ln>
            <a:solidFill>
              <a:schemeClr val="accent1">
                <a:shade val="15000"/>
              </a:schemeClr>
            </a:solidFill>
          </a:ln>
        </p:spPr>
        <p:txBody>
          <a:bodyPr wrap="none" rtlCol="0">
            <a:spAutoFit/>
          </a:bodyPr>
          <a:lstStyle/>
          <a:p>
            <a:r>
              <a:rPr lang="en-US" dirty="0"/>
              <a:t>This is what the end product</a:t>
            </a:r>
            <a:br>
              <a:rPr lang="en-US" dirty="0"/>
            </a:br>
            <a:r>
              <a:rPr lang="en-US" dirty="0"/>
              <a:t>will look like when you have</a:t>
            </a:r>
            <a:br>
              <a:rPr lang="en-US" dirty="0"/>
            </a:br>
            <a:r>
              <a:rPr lang="en-US" dirty="0"/>
              <a:t>added the Take Ownership</a:t>
            </a:r>
            <a:br>
              <a:rPr lang="en-US" dirty="0"/>
            </a:br>
            <a:r>
              <a:rPr lang="en-US" dirty="0"/>
              <a:t>button to the application</a:t>
            </a:r>
          </a:p>
        </p:txBody>
      </p:sp>
      <p:pic>
        <p:nvPicPr>
          <p:cNvPr id="11" name="Picture 10">
            <a:extLst>
              <a:ext uri="{FF2B5EF4-FFF2-40B4-BE49-F238E27FC236}">
                <a16:creationId xmlns:a16="http://schemas.microsoft.com/office/drawing/2014/main" id="{76693C0B-521E-E380-A60C-B469BCB5A749}"/>
              </a:ext>
            </a:extLst>
          </p:cNvPr>
          <p:cNvPicPr>
            <a:picLocks noChangeAspect="1"/>
          </p:cNvPicPr>
          <p:nvPr/>
        </p:nvPicPr>
        <p:blipFill>
          <a:blip r:embed="rId2"/>
          <a:stretch>
            <a:fillRect/>
          </a:stretch>
        </p:blipFill>
        <p:spPr>
          <a:xfrm>
            <a:off x="3266734" y="2029123"/>
            <a:ext cx="2210108" cy="2429214"/>
          </a:xfrm>
          <a:prstGeom prst="rect">
            <a:avLst/>
          </a:prstGeom>
          <a:ln>
            <a:solidFill>
              <a:schemeClr val="accent1"/>
            </a:solidFill>
          </a:ln>
        </p:spPr>
      </p:pic>
    </p:spTree>
    <p:extLst>
      <p:ext uri="{BB962C8B-B14F-4D97-AF65-F5344CB8AC3E}">
        <p14:creationId xmlns:p14="http://schemas.microsoft.com/office/powerpoint/2010/main" val="3729346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25259-37AB-9832-FE60-A329405A6DC2}"/>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New Feature – How to make this work</a:t>
            </a:r>
          </a:p>
        </p:txBody>
      </p:sp>
      <p:sp>
        <p:nvSpPr>
          <p:cNvPr id="8" name="Date Placeholder 7">
            <a:extLst>
              <a:ext uri="{FF2B5EF4-FFF2-40B4-BE49-F238E27FC236}">
                <a16:creationId xmlns:a16="http://schemas.microsoft.com/office/drawing/2014/main" id="{FCFCD660-CA74-1496-A1B1-4B3F3A039892}"/>
              </a:ext>
            </a:extLst>
          </p:cNvPr>
          <p:cNvSpPr>
            <a:spLocks noGrp="1"/>
          </p:cNvSpPr>
          <p:nvPr>
            <p:ph type="dt" idx="10"/>
          </p:nvPr>
        </p:nvSpPr>
        <p:spPr/>
        <p:txBody>
          <a:bodyPr/>
          <a:lstStyle/>
          <a:p>
            <a:fld id="{A82D9BFB-801D-4217-9E8F-0F1C95264DFC}"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9" name="Footer Placeholder 8">
            <a:extLst>
              <a:ext uri="{FF2B5EF4-FFF2-40B4-BE49-F238E27FC236}">
                <a16:creationId xmlns:a16="http://schemas.microsoft.com/office/drawing/2014/main" id="{F897FCA2-D3FA-68CF-B862-4C63B600923F}"/>
              </a:ext>
            </a:extLst>
          </p:cNvPr>
          <p:cNvSpPr>
            <a:spLocks noGrp="1"/>
          </p:cNvSpPr>
          <p:nvPr>
            <p:ph type="ftr" idx="11"/>
          </p:nvPr>
        </p:nvSpPr>
        <p:spPr/>
        <p:txBody>
          <a:bodyPr/>
          <a:lstStyle/>
          <a:p>
            <a:r>
              <a:rPr lang="en-US" i="1">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81CF4252-58ED-5C70-5979-1E4369B4E6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23</a:t>
            </a:fld>
            <a:endParaRPr lang="en-US">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2694821-EBB7-E18B-1A64-07C40E8A19EB}"/>
              </a:ext>
            </a:extLst>
          </p:cNvPr>
          <p:cNvSpPr txBox="1"/>
          <p:nvPr/>
        </p:nvSpPr>
        <p:spPr>
          <a:xfrm>
            <a:off x="493048" y="1162484"/>
            <a:ext cx="4296369" cy="307777"/>
          </a:xfrm>
          <a:prstGeom prst="rect">
            <a:avLst/>
          </a:prstGeom>
          <a:noFill/>
        </p:spPr>
        <p:txBody>
          <a:bodyPr wrap="none" rtlCol="0">
            <a:spAutoFit/>
          </a:bodyPr>
          <a:lstStyle/>
          <a:p>
            <a:r>
              <a:rPr lang="en-US" dirty="0"/>
              <a:t>Step one: Create a New Action Automation Script: </a:t>
            </a:r>
          </a:p>
        </p:txBody>
      </p:sp>
      <p:pic>
        <p:nvPicPr>
          <p:cNvPr id="5" name="Picture 4">
            <a:extLst>
              <a:ext uri="{FF2B5EF4-FFF2-40B4-BE49-F238E27FC236}">
                <a16:creationId xmlns:a16="http://schemas.microsoft.com/office/drawing/2014/main" id="{DC4D77AD-96B4-B31E-796A-73253B576FFD}"/>
              </a:ext>
            </a:extLst>
          </p:cNvPr>
          <p:cNvPicPr>
            <a:picLocks noChangeAspect="1"/>
          </p:cNvPicPr>
          <p:nvPr/>
        </p:nvPicPr>
        <p:blipFill>
          <a:blip r:embed="rId2"/>
          <a:stretch>
            <a:fillRect/>
          </a:stretch>
        </p:blipFill>
        <p:spPr>
          <a:xfrm>
            <a:off x="296711" y="1574346"/>
            <a:ext cx="6296904" cy="4429743"/>
          </a:xfrm>
          <a:prstGeom prst="rect">
            <a:avLst/>
          </a:prstGeom>
          <a:ln>
            <a:solidFill>
              <a:schemeClr val="accent1">
                <a:shade val="15000"/>
              </a:schemeClr>
            </a:solidFill>
          </a:ln>
        </p:spPr>
      </p:pic>
      <p:sp>
        <p:nvSpPr>
          <p:cNvPr id="7" name="TextBox 6">
            <a:extLst>
              <a:ext uri="{FF2B5EF4-FFF2-40B4-BE49-F238E27FC236}">
                <a16:creationId xmlns:a16="http://schemas.microsoft.com/office/drawing/2014/main" id="{1D9A4FA3-2778-4BEB-68C3-52C2CD23EB0F}"/>
              </a:ext>
            </a:extLst>
          </p:cNvPr>
          <p:cNvSpPr txBox="1"/>
          <p:nvPr/>
        </p:nvSpPr>
        <p:spPr>
          <a:xfrm>
            <a:off x="7139709" y="2235200"/>
            <a:ext cx="4721164" cy="738664"/>
          </a:xfrm>
          <a:prstGeom prst="rect">
            <a:avLst/>
          </a:prstGeom>
          <a:noFill/>
        </p:spPr>
        <p:txBody>
          <a:bodyPr wrap="none" rtlCol="0">
            <a:spAutoFit/>
          </a:bodyPr>
          <a:lstStyle/>
          <a:p>
            <a:r>
              <a:rPr lang="en-US" dirty="0"/>
              <a:t>Your Launch Point and Action will have the same name.</a:t>
            </a:r>
          </a:p>
          <a:p>
            <a:r>
              <a:rPr lang="en-US" dirty="0"/>
              <a:t>It is also the name you will need give the signature option</a:t>
            </a:r>
            <a:br>
              <a:rPr lang="en-US" dirty="0"/>
            </a:br>
            <a:r>
              <a:rPr lang="en-US" dirty="0"/>
              <a:t>you will create in the query management application.</a:t>
            </a:r>
          </a:p>
        </p:txBody>
      </p:sp>
      <p:sp>
        <p:nvSpPr>
          <p:cNvPr id="11" name="TextBox 10">
            <a:extLst>
              <a:ext uri="{FF2B5EF4-FFF2-40B4-BE49-F238E27FC236}">
                <a16:creationId xmlns:a16="http://schemas.microsoft.com/office/drawing/2014/main" id="{92BFEC92-88BA-E3B3-1196-A2AEC305A438}"/>
              </a:ext>
            </a:extLst>
          </p:cNvPr>
          <p:cNvSpPr txBox="1"/>
          <p:nvPr/>
        </p:nvSpPr>
        <p:spPr>
          <a:xfrm>
            <a:off x="5846618" y="5486400"/>
            <a:ext cx="665018" cy="517689"/>
          </a:xfrm>
          <a:prstGeom prst="rect">
            <a:avLst/>
          </a:prstGeom>
          <a:noFill/>
          <a:ln>
            <a:solidFill>
              <a:srgbClr val="FF0000"/>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56971364-6D03-7CE6-BB14-E00A5DE07529}"/>
              </a:ext>
            </a:extLst>
          </p:cNvPr>
          <p:cNvSpPr txBox="1"/>
          <p:nvPr/>
        </p:nvSpPr>
        <p:spPr>
          <a:xfrm>
            <a:off x="7139709" y="5486400"/>
            <a:ext cx="4971233" cy="523220"/>
          </a:xfrm>
          <a:prstGeom prst="rect">
            <a:avLst/>
          </a:prstGeom>
          <a:noFill/>
        </p:spPr>
        <p:txBody>
          <a:bodyPr wrap="none" rtlCol="0">
            <a:spAutoFit/>
          </a:bodyPr>
          <a:lstStyle/>
          <a:p>
            <a:r>
              <a:rPr lang="en-US" dirty="0"/>
              <a:t>When you have filled in the Launchpoint, description, Action </a:t>
            </a:r>
            <a:br>
              <a:rPr lang="en-US" dirty="0"/>
            </a:br>
            <a:r>
              <a:rPr lang="en-US" dirty="0"/>
              <a:t>description and Object, click the Next Button</a:t>
            </a:r>
          </a:p>
        </p:txBody>
      </p:sp>
    </p:spTree>
    <p:extLst>
      <p:ext uri="{BB962C8B-B14F-4D97-AF65-F5344CB8AC3E}">
        <p14:creationId xmlns:p14="http://schemas.microsoft.com/office/powerpoint/2010/main" val="2807299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25259-37AB-9832-FE60-A329405A6DC2}"/>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New Feature – How to make this work</a:t>
            </a:r>
          </a:p>
        </p:txBody>
      </p:sp>
      <p:sp>
        <p:nvSpPr>
          <p:cNvPr id="8" name="Date Placeholder 7">
            <a:extLst>
              <a:ext uri="{FF2B5EF4-FFF2-40B4-BE49-F238E27FC236}">
                <a16:creationId xmlns:a16="http://schemas.microsoft.com/office/drawing/2014/main" id="{FCFCD660-CA74-1496-A1B1-4B3F3A039892}"/>
              </a:ext>
            </a:extLst>
          </p:cNvPr>
          <p:cNvSpPr>
            <a:spLocks noGrp="1"/>
          </p:cNvSpPr>
          <p:nvPr>
            <p:ph type="dt" idx="10"/>
          </p:nvPr>
        </p:nvSpPr>
        <p:spPr/>
        <p:txBody>
          <a:bodyPr/>
          <a:lstStyle/>
          <a:p>
            <a:fld id="{A82D9BFB-801D-4217-9E8F-0F1C95264DFC}"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9" name="Footer Placeholder 8">
            <a:extLst>
              <a:ext uri="{FF2B5EF4-FFF2-40B4-BE49-F238E27FC236}">
                <a16:creationId xmlns:a16="http://schemas.microsoft.com/office/drawing/2014/main" id="{F897FCA2-D3FA-68CF-B862-4C63B600923F}"/>
              </a:ext>
            </a:extLst>
          </p:cNvPr>
          <p:cNvSpPr>
            <a:spLocks noGrp="1"/>
          </p:cNvSpPr>
          <p:nvPr>
            <p:ph type="ftr" idx="11"/>
          </p:nvPr>
        </p:nvSpPr>
        <p:spPr/>
        <p:txBody>
          <a:bodyPr/>
          <a:lstStyle/>
          <a:p>
            <a:r>
              <a:rPr lang="en-US" i="1">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81CF4252-58ED-5C70-5979-1E4369B4E6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24</a:t>
            </a:fld>
            <a:endParaRPr lang="en-US">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2694821-EBB7-E18B-1A64-07C40E8A19EB}"/>
              </a:ext>
            </a:extLst>
          </p:cNvPr>
          <p:cNvSpPr txBox="1"/>
          <p:nvPr/>
        </p:nvSpPr>
        <p:spPr>
          <a:xfrm>
            <a:off x="493048" y="1162484"/>
            <a:ext cx="4296369" cy="307777"/>
          </a:xfrm>
          <a:prstGeom prst="rect">
            <a:avLst/>
          </a:prstGeom>
          <a:noFill/>
        </p:spPr>
        <p:txBody>
          <a:bodyPr wrap="none" rtlCol="0">
            <a:spAutoFit/>
          </a:bodyPr>
          <a:lstStyle/>
          <a:p>
            <a:r>
              <a:rPr lang="en-US" dirty="0"/>
              <a:t>Step one: Create a New Action Automation Script: </a:t>
            </a:r>
          </a:p>
        </p:txBody>
      </p:sp>
      <p:sp>
        <p:nvSpPr>
          <p:cNvPr id="7" name="TextBox 6">
            <a:extLst>
              <a:ext uri="{FF2B5EF4-FFF2-40B4-BE49-F238E27FC236}">
                <a16:creationId xmlns:a16="http://schemas.microsoft.com/office/drawing/2014/main" id="{1D9A4FA3-2778-4BEB-68C3-52C2CD23EB0F}"/>
              </a:ext>
            </a:extLst>
          </p:cNvPr>
          <p:cNvSpPr txBox="1"/>
          <p:nvPr/>
        </p:nvSpPr>
        <p:spPr>
          <a:xfrm>
            <a:off x="1168722" y="3883374"/>
            <a:ext cx="6441187" cy="738664"/>
          </a:xfrm>
          <a:prstGeom prst="rect">
            <a:avLst/>
          </a:prstGeom>
          <a:noFill/>
        </p:spPr>
        <p:txBody>
          <a:bodyPr wrap="none" rtlCol="0">
            <a:spAutoFit/>
          </a:bodyPr>
          <a:lstStyle/>
          <a:p>
            <a:r>
              <a:rPr lang="en-US" dirty="0"/>
              <a:t>Your Script can have the same name, language can either be Python or </a:t>
            </a:r>
            <a:r>
              <a:rPr lang="en-US" dirty="0" err="1"/>
              <a:t>Jython</a:t>
            </a:r>
            <a:endParaRPr lang="en-US" dirty="0"/>
          </a:p>
          <a:p>
            <a:endParaRPr lang="en-US" dirty="0"/>
          </a:p>
          <a:p>
            <a:r>
              <a:rPr lang="en-US" dirty="0"/>
              <a:t>Then click the Next Button</a:t>
            </a:r>
          </a:p>
        </p:txBody>
      </p:sp>
      <p:pic>
        <p:nvPicPr>
          <p:cNvPr id="4" name="Picture 3">
            <a:extLst>
              <a:ext uri="{FF2B5EF4-FFF2-40B4-BE49-F238E27FC236}">
                <a16:creationId xmlns:a16="http://schemas.microsoft.com/office/drawing/2014/main" id="{33269713-9F34-8C80-4E15-938072A8EDE5}"/>
              </a:ext>
            </a:extLst>
          </p:cNvPr>
          <p:cNvPicPr>
            <a:picLocks noChangeAspect="1"/>
          </p:cNvPicPr>
          <p:nvPr/>
        </p:nvPicPr>
        <p:blipFill>
          <a:blip r:embed="rId2"/>
          <a:stretch>
            <a:fillRect/>
          </a:stretch>
        </p:blipFill>
        <p:spPr>
          <a:xfrm>
            <a:off x="493048" y="1518530"/>
            <a:ext cx="7792537" cy="2172003"/>
          </a:xfrm>
          <a:prstGeom prst="rect">
            <a:avLst/>
          </a:prstGeom>
          <a:ln>
            <a:solidFill>
              <a:schemeClr val="accent1">
                <a:shade val="15000"/>
              </a:schemeClr>
            </a:solidFill>
          </a:ln>
        </p:spPr>
      </p:pic>
    </p:spTree>
    <p:extLst>
      <p:ext uri="{BB962C8B-B14F-4D97-AF65-F5344CB8AC3E}">
        <p14:creationId xmlns:p14="http://schemas.microsoft.com/office/powerpoint/2010/main" val="810271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25259-37AB-9832-FE60-A329405A6DC2}"/>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New Feature – How to make this work</a:t>
            </a:r>
          </a:p>
        </p:txBody>
      </p:sp>
      <p:sp>
        <p:nvSpPr>
          <p:cNvPr id="8" name="Date Placeholder 7">
            <a:extLst>
              <a:ext uri="{FF2B5EF4-FFF2-40B4-BE49-F238E27FC236}">
                <a16:creationId xmlns:a16="http://schemas.microsoft.com/office/drawing/2014/main" id="{FCFCD660-CA74-1496-A1B1-4B3F3A039892}"/>
              </a:ext>
            </a:extLst>
          </p:cNvPr>
          <p:cNvSpPr>
            <a:spLocks noGrp="1"/>
          </p:cNvSpPr>
          <p:nvPr>
            <p:ph type="dt" idx="10"/>
          </p:nvPr>
        </p:nvSpPr>
        <p:spPr/>
        <p:txBody>
          <a:bodyPr/>
          <a:lstStyle/>
          <a:p>
            <a:fld id="{A82D9BFB-801D-4217-9E8F-0F1C95264DFC}"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9" name="Footer Placeholder 8">
            <a:extLst>
              <a:ext uri="{FF2B5EF4-FFF2-40B4-BE49-F238E27FC236}">
                <a16:creationId xmlns:a16="http://schemas.microsoft.com/office/drawing/2014/main" id="{F897FCA2-D3FA-68CF-B862-4C63B600923F}"/>
              </a:ext>
            </a:extLst>
          </p:cNvPr>
          <p:cNvSpPr>
            <a:spLocks noGrp="1"/>
          </p:cNvSpPr>
          <p:nvPr>
            <p:ph type="ftr" idx="11"/>
          </p:nvPr>
        </p:nvSpPr>
        <p:spPr/>
        <p:txBody>
          <a:bodyPr/>
          <a:lstStyle/>
          <a:p>
            <a:r>
              <a:rPr lang="en-US" i="1">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81CF4252-58ED-5C70-5979-1E4369B4E6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25</a:t>
            </a:fld>
            <a:endParaRPr lang="en-US">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2694821-EBB7-E18B-1A64-07C40E8A19EB}"/>
              </a:ext>
            </a:extLst>
          </p:cNvPr>
          <p:cNvSpPr txBox="1"/>
          <p:nvPr/>
        </p:nvSpPr>
        <p:spPr>
          <a:xfrm>
            <a:off x="493048" y="1162484"/>
            <a:ext cx="4296369" cy="307777"/>
          </a:xfrm>
          <a:prstGeom prst="rect">
            <a:avLst/>
          </a:prstGeom>
          <a:noFill/>
        </p:spPr>
        <p:txBody>
          <a:bodyPr wrap="none" rtlCol="0">
            <a:spAutoFit/>
          </a:bodyPr>
          <a:lstStyle/>
          <a:p>
            <a:r>
              <a:rPr lang="en-US" dirty="0"/>
              <a:t>Step one: Create a New Action Automation Script: </a:t>
            </a:r>
          </a:p>
        </p:txBody>
      </p:sp>
      <p:sp>
        <p:nvSpPr>
          <p:cNvPr id="7" name="TextBox 6">
            <a:extLst>
              <a:ext uri="{FF2B5EF4-FFF2-40B4-BE49-F238E27FC236}">
                <a16:creationId xmlns:a16="http://schemas.microsoft.com/office/drawing/2014/main" id="{1D9A4FA3-2778-4BEB-68C3-52C2CD23EB0F}"/>
              </a:ext>
            </a:extLst>
          </p:cNvPr>
          <p:cNvSpPr txBox="1"/>
          <p:nvPr/>
        </p:nvSpPr>
        <p:spPr>
          <a:xfrm>
            <a:off x="1168722" y="3883374"/>
            <a:ext cx="8539517" cy="738664"/>
          </a:xfrm>
          <a:prstGeom prst="rect">
            <a:avLst/>
          </a:prstGeom>
          <a:noFill/>
        </p:spPr>
        <p:txBody>
          <a:bodyPr wrap="none" rtlCol="0">
            <a:spAutoFit/>
          </a:bodyPr>
          <a:lstStyle/>
          <a:p>
            <a:r>
              <a:rPr lang="en-US" dirty="0"/>
              <a:t>Create the script as above… this will set the owner of the query to the current user when the action is run.</a:t>
            </a:r>
          </a:p>
          <a:p>
            <a:endParaRPr lang="en-US" dirty="0"/>
          </a:p>
          <a:p>
            <a:r>
              <a:rPr lang="en-US" dirty="0"/>
              <a:t>The source code is above in the black box so that you can copy and paste into the automation script.</a:t>
            </a:r>
          </a:p>
        </p:txBody>
      </p:sp>
      <p:pic>
        <p:nvPicPr>
          <p:cNvPr id="5" name="Picture 4">
            <a:extLst>
              <a:ext uri="{FF2B5EF4-FFF2-40B4-BE49-F238E27FC236}">
                <a16:creationId xmlns:a16="http://schemas.microsoft.com/office/drawing/2014/main" id="{557B43CC-35E2-1560-2AEF-3A489EEAF4B3}"/>
              </a:ext>
            </a:extLst>
          </p:cNvPr>
          <p:cNvPicPr>
            <a:picLocks noChangeAspect="1"/>
          </p:cNvPicPr>
          <p:nvPr/>
        </p:nvPicPr>
        <p:blipFill>
          <a:blip r:embed="rId2"/>
          <a:stretch>
            <a:fillRect/>
          </a:stretch>
        </p:blipFill>
        <p:spPr>
          <a:xfrm>
            <a:off x="838200" y="1734463"/>
            <a:ext cx="4563112" cy="1733792"/>
          </a:xfrm>
          <a:prstGeom prst="rect">
            <a:avLst/>
          </a:prstGeom>
          <a:ln>
            <a:solidFill>
              <a:schemeClr val="accent1">
                <a:shade val="15000"/>
              </a:schemeClr>
            </a:solidFill>
          </a:ln>
        </p:spPr>
      </p:pic>
      <p:sp>
        <p:nvSpPr>
          <p:cNvPr id="12" name="TextBox 11">
            <a:extLst>
              <a:ext uri="{FF2B5EF4-FFF2-40B4-BE49-F238E27FC236}">
                <a16:creationId xmlns:a16="http://schemas.microsoft.com/office/drawing/2014/main" id="{FDE1265A-33AC-EB04-062E-4E31EAB25A57}"/>
              </a:ext>
            </a:extLst>
          </p:cNvPr>
          <p:cNvSpPr txBox="1"/>
          <p:nvPr/>
        </p:nvSpPr>
        <p:spPr>
          <a:xfrm>
            <a:off x="5619172" y="1683151"/>
            <a:ext cx="5982855" cy="1785104"/>
          </a:xfrm>
          <a:prstGeom prst="rect">
            <a:avLst/>
          </a:prstGeom>
          <a:solidFill>
            <a:schemeClr val="tx1"/>
          </a:solidFill>
          <a:ln>
            <a:solidFill>
              <a:schemeClr val="accent1">
                <a:shade val="15000"/>
              </a:schemeClr>
            </a:solidFill>
          </a:ln>
        </p:spPr>
        <p:txBody>
          <a:bodyPr wrap="square">
            <a:spAutoFit/>
          </a:bodyPr>
          <a:lstStyle/>
          <a:p>
            <a:r>
              <a:rPr lang="en-US" sz="1100" dirty="0">
                <a:solidFill>
                  <a:srgbClr val="92D050"/>
                </a:solidFill>
              </a:rPr>
              <a:t>"""</a:t>
            </a:r>
          </a:p>
          <a:p>
            <a:r>
              <a:rPr lang="en-US" sz="1100" dirty="0">
                <a:solidFill>
                  <a:srgbClr val="92D050"/>
                </a:solidFill>
              </a:rPr>
              <a:t>    Created by: Sheffield Scientific LLC</a:t>
            </a:r>
          </a:p>
          <a:p>
            <a:endParaRPr lang="en-US" sz="1100" dirty="0">
              <a:solidFill>
                <a:srgbClr val="92D050"/>
              </a:solidFill>
            </a:endParaRPr>
          </a:p>
          <a:p>
            <a:r>
              <a:rPr lang="en-US" sz="1100" dirty="0">
                <a:solidFill>
                  <a:srgbClr val="92D050"/>
                </a:solidFill>
              </a:rPr>
              <a:t>    This script performs the following functions:</a:t>
            </a:r>
          </a:p>
          <a:p>
            <a:r>
              <a:rPr lang="en-US" sz="1100" dirty="0">
                <a:solidFill>
                  <a:srgbClr val="92D050"/>
                </a:solidFill>
              </a:rPr>
              <a:t>        - Update the query owner with the current user</a:t>
            </a:r>
          </a:p>
          <a:p>
            <a:r>
              <a:rPr lang="en-US" sz="1100" dirty="0">
                <a:solidFill>
                  <a:srgbClr val="92D050"/>
                </a:solidFill>
              </a:rPr>
              <a:t>"""</a:t>
            </a:r>
          </a:p>
          <a:p>
            <a:r>
              <a:rPr lang="en-US" sz="1100" dirty="0">
                <a:solidFill>
                  <a:srgbClr val="92D050"/>
                </a:solidFill>
              </a:rPr>
              <a:t>from </a:t>
            </a:r>
            <a:r>
              <a:rPr lang="en-US" sz="1100" dirty="0" err="1">
                <a:solidFill>
                  <a:srgbClr val="92D050"/>
                </a:solidFill>
              </a:rPr>
              <a:t>psdi.mbo</a:t>
            </a:r>
            <a:r>
              <a:rPr lang="en-US" sz="1100" dirty="0">
                <a:solidFill>
                  <a:srgbClr val="92D050"/>
                </a:solidFill>
              </a:rPr>
              <a:t> import </a:t>
            </a:r>
            <a:r>
              <a:rPr lang="en-US" sz="1100" dirty="0" err="1">
                <a:solidFill>
                  <a:srgbClr val="92D050"/>
                </a:solidFill>
              </a:rPr>
              <a:t>MboConstants</a:t>
            </a:r>
            <a:r>
              <a:rPr lang="en-US" sz="1100" dirty="0">
                <a:solidFill>
                  <a:srgbClr val="92D050"/>
                </a:solidFill>
              </a:rPr>
              <a:t>;</a:t>
            </a:r>
          </a:p>
          <a:p>
            <a:r>
              <a:rPr lang="en-US" sz="1100" dirty="0">
                <a:solidFill>
                  <a:srgbClr val="92D050"/>
                </a:solidFill>
              </a:rPr>
              <a:t>from </a:t>
            </a:r>
            <a:r>
              <a:rPr lang="en-US" sz="1100" dirty="0" err="1">
                <a:solidFill>
                  <a:srgbClr val="92D050"/>
                </a:solidFill>
              </a:rPr>
              <a:t>psdi.server</a:t>
            </a:r>
            <a:r>
              <a:rPr lang="en-US" sz="1100" dirty="0">
                <a:solidFill>
                  <a:srgbClr val="92D050"/>
                </a:solidFill>
              </a:rPr>
              <a:t> import </a:t>
            </a:r>
            <a:r>
              <a:rPr lang="en-US" sz="1100" dirty="0" err="1">
                <a:solidFill>
                  <a:srgbClr val="92D050"/>
                </a:solidFill>
              </a:rPr>
              <a:t>MXServer</a:t>
            </a:r>
            <a:r>
              <a:rPr lang="en-US" sz="1100" dirty="0">
                <a:solidFill>
                  <a:srgbClr val="92D050"/>
                </a:solidFill>
              </a:rPr>
              <a:t>;</a:t>
            </a:r>
          </a:p>
          <a:p>
            <a:endParaRPr lang="en-US" sz="1100" dirty="0">
              <a:solidFill>
                <a:srgbClr val="92D050"/>
              </a:solidFill>
            </a:endParaRPr>
          </a:p>
          <a:p>
            <a:r>
              <a:rPr lang="en-US" sz="1100" dirty="0" err="1">
                <a:solidFill>
                  <a:srgbClr val="92D050"/>
                </a:solidFill>
              </a:rPr>
              <a:t>mbo.setValue</a:t>
            </a:r>
            <a:r>
              <a:rPr lang="en-US" sz="1100" dirty="0">
                <a:solidFill>
                  <a:srgbClr val="92D050"/>
                </a:solidFill>
              </a:rPr>
              <a:t>("OWNER", user, </a:t>
            </a:r>
            <a:r>
              <a:rPr lang="en-US" sz="1100" dirty="0" err="1">
                <a:solidFill>
                  <a:srgbClr val="92D050"/>
                </a:solidFill>
              </a:rPr>
              <a:t>MboConstants.NOACCESSCHECK</a:t>
            </a:r>
            <a:r>
              <a:rPr lang="en-US" sz="1100" dirty="0">
                <a:solidFill>
                  <a:srgbClr val="92D050"/>
                </a:solidFill>
              </a:rPr>
              <a:t>)</a:t>
            </a:r>
          </a:p>
        </p:txBody>
      </p:sp>
    </p:spTree>
    <p:extLst>
      <p:ext uri="{BB962C8B-B14F-4D97-AF65-F5344CB8AC3E}">
        <p14:creationId xmlns:p14="http://schemas.microsoft.com/office/powerpoint/2010/main" val="2705817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25259-37AB-9832-FE60-A329405A6DC2}"/>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New Feature – How to make this work</a:t>
            </a:r>
          </a:p>
        </p:txBody>
      </p:sp>
      <p:sp>
        <p:nvSpPr>
          <p:cNvPr id="8" name="Date Placeholder 7">
            <a:extLst>
              <a:ext uri="{FF2B5EF4-FFF2-40B4-BE49-F238E27FC236}">
                <a16:creationId xmlns:a16="http://schemas.microsoft.com/office/drawing/2014/main" id="{FCFCD660-CA74-1496-A1B1-4B3F3A039892}"/>
              </a:ext>
            </a:extLst>
          </p:cNvPr>
          <p:cNvSpPr>
            <a:spLocks noGrp="1"/>
          </p:cNvSpPr>
          <p:nvPr>
            <p:ph type="dt" idx="10"/>
          </p:nvPr>
        </p:nvSpPr>
        <p:spPr/>
        <p:txBody>
          <a:bodyPr/>
          <a:lstStyle/>
          <a:p>
            <a:fld id="{A82D9BFB-801D-4217-9E8F-0F1C95264DFC}"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9" name="Footer Placeholder 8">
            <a:extLst>
              <a:ext uri="{FF2B5EF4-FFF2-40B4-BE49-F238E27FC236}">
                <a16:creationId xmlns:a16="http://schemas.microsoft.com/office/drawing/2014/main" id="{F897FCA2-D3FA-68CF-B862-4C63B600923F}"/>
              </a:ext>
            </a:extLst>
          </p:cNvPr>
          <p:cNvSpPr>
            <a:spLocks noGrp="1"/>
          </p:cNvSpPr>
          <p:nvPr>
            <p:ph type="ftr" idx="11"/>
          </p:nvPr>
        </p:nvSpPr>
        <p:spPr/>
        <p:txBody>
          <a:bodyPr/>
          <a:lstStyle/>
          <a:p>
            <a:r>
              <a:rPr lang="en-US" i="1">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81CF4252-58ED-5C70-5979-1E4369B4E6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26</a:t>
            </a:fld>
            <a:endParaRPr lang="en-US">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2694821-EBB7-E18B-1A64-07C40E8A19EB}"/>
              </a:ext>
            </a:extLst>
          </p:cNvPr>
          <p:cNvSpPr txBox="1"/>
          <p:nvPr/>
        </p:nvSpPr>
        <p:spPr>
          <a:xfrm>
            <a:off x="493048" y="1162484"/>
            <a:ext cx="3371436" cy="307777"/>
          </a:xfrm>
          <a:prstGeom prst="rect">
            <a:avLst/>
          </a:prstGeom>
          <a:noFill/>
        </p:spPr>
        <p:txBody>
          <a:bodyPr wrap="none" rtlCol="0">
            <a:spAutoFit/>
          </a:bodyPr>
          <a:lstStyle/>
          <a:p>
            <a:r>
              <a:rPr lang="en-US" dirty="0"/>
              <a:t>Step two: Add Action to the Application</a:t>
            </a:r>
          </a:p>
        </p:txBody>
      </p:sp>
      <p:pic>
        <p:nvPicPr>
          <p:cNvPr id="4" name="Picture 3">
            <a:extLst>
              <a:ext uri="{FF2B5EF4-FFF2-40B4-BE49-F238E27FC236}">
                <a16:creationId xmlns:a16="http://schemas.microsoft.com/office/drawing/2014/main" id="{4A0F8580-AD8E-E863-9296-5F9CEF55FBA5}"/>
              </a:ext>
            </a:extLst>
          </p:cNvPr>
          <p:cNvPicPr>
            <a:picLocks noChangeAspect="1"/>
          </p:cNvPicPr>
          <p:nvPr/>
        </p:nvPicPr>
        <p:blipFill>
          <a:blip r:embed="rId2"/>
          <a:stretch>
            <a:fillRect/>
          </a:stretch>
        </p:blipFill>
        <p:spPr>
          <a:xfrm>
            <a:off x="214810" y="1512670"/>
            <a:ext cx="5714935" cy="3940256"/>
          </a:xfrm>
          <a:prstGeom prst="rect">
            <a:avLst/>
          </a:prstGeom>
          <a:ln>
            <a:solidFill>
              <a:schemeClr val="accent1">
                <a:shade val="15000"/>
              </a:schemeClr>
            </a:solidFill>
          </a:ln>
        </p:spPr>
      </p:pic>
      <p:sp>
        <p:nvSpPr>
          <p:cNvPr id="11" name="TextBox 10">
            <a:extLst>
              <a:ext uri="{FF2B5EF4-FFF2-40B4-BE49-F238E27FC236}">
                <a16:creationId xmlns:a16="http://schemas.microsoft.com/office/drawing/2014/main" id="{9B86775B-ACD2-A35E-1C8A-FA3E11BC6F7E}"/>
              </a:ext>
            </a:extLst>
          </p:cNvPr>
          <p:cNvSpPr txBox="1"/>
          <p:nvPr/>
        </p:nvSpPr>
        <p:spPr>
          <a:xfrm>
            <a:off x="6733309" y="2004291"/>
            <a:ext cx="5327099" cy="1384995"/>
          </a:xfrm>
          <a:prstGeom prst="rect">
            <a:avLst/>
          </a:prstGeom>
          <a:noFill/>
        </p:spPr>
        <p:txBody>
          <a:bodyPr wrap="none" rtlCol="0">
            <a:spAutoFit/>
          </a:bodyPr>
          <a:lstStyle/>
          <a:p>
            <a:r>
              <a:rPr lang="en-US" dirty="0"/>
              <a:t>In application designer, chose the option to add/modify Signature</a:t>
            </a:r>
            <a:br>
              <a:rPr lang="en-US" dirty="0"/>
            </a:br>
            <a:r>
              <a:rPr lang="en-US" dirty="0"/>
              <a:t>options.</a:t>
            </a:r>
          </a:p>
          <a:p>
            <a:r>
              <a:rPr lang="en-US" dirty="0"/>
              <a:t>Add a new signature option with the exact same name as</a:t>
            </a:r>
            <a:br>
              <a:rPr lang="en-US" dirty="0"/>
            </a:br>
            <a:r>
              <a:rPr lang="en-US" dirty="0"/>
              <a:t>the action you just created (i.e. SSQOWNER)</a:t>
            </a:r>
          </a:p>
          <a:p>
            <a:endParaRPr lang="en-US" dirty="0"/>
          </a:p>
          <a:p>
            <a:endParaRPr lang="en-US" dirty="0"/>
          </a:p>
        </p:txBody>
      </p:sp>
      <p:pic>
        <p:nvPicPr>
          <p:cNvPr id="14" name="Picture 13">
            <a:extLst>
              <a:ext uri="{FF2B5EF4-FFF2-40B4-BE49-F238E27FC236}">
                <a16:creationId xmlns:a16="http://schemas.microsoft.com/office/drawing/2014/main" id="{A0622F8B-AFF6-FD21-611E-5A7F26634FE5}"/>
              </a:ext>
            </a:extLst>
          </p:cNvPr>
          <p:cNvPicPr>
            <a:picLocks noChangeAspect="1"/>
          </p:cNvPicPr>
          <p:nvPr/>
        </p:nvPicPr>
        <p:blipFill>
          <a:blip r:embed="rId3"/>
          <a:stretch>
            <a:fillRect/>
          </a:stretch>
        </p:blipFill>
        <p:spPr>
          <a:xfrm>
            <a:off x="4533395" y="3205710"/>
            <a:ext cx="7240010" cy="1667108"/>
          </a:xfrm>
          <a:prstGeom prst="rect">
            <a:avLst/>
          </a:prstGeom>
          <a:ln>
            <a:solidFill>
              <a:schemeClr val="accent1">
                <a:shade val="15000"/>
              </a:schemeClr>
            </a:solidFill>
          </a:ln>
        </p:spPr>
      </p:pic>
      <p:sp>
        <p:nvSpPr>
          <p:cNvPr id="15" name="TextBox 14">
            <a:extLst>
              <a:ext uri="{FF2B5EF4-FFF2-40B4-BE49-F238E27FC236}">
                <a16:creationId xmlns:a16="http://schemas.microsoft.com/office/drawing/2014/main" id="{71475CE5-C72F-9555-6AA8-334AEC2B3E4B}"/>
              </a:ext>
            </a:extLst>
          </p:cNvPr>
          <p:cNvSpPr txBox="1"/>
          <p:nvPr/>
        </p:nvSpPr>
        <p:spPr>
          <a:xfrm>
            <a:off x="6262255" y="5181600"/>
            <a:ext cx="5237331" cy="738664"/>
          </a:xfrm>
          <a:prstGeom prst="rect">
            <a:avLst/>
          </a:prstGeom>
          <a:noFill/>
        </p:spPr>
        <p:txBody>
          <a:bodyPr wrap="none" rtlCol="0">
            <a:spAutoFit/>
          </a:bodyPr>
          <a:lstStyle/>
          <a:p>
            <a:r>
              <a:rPr lang="en-US" dirty="0"/>
              <a:t>It is very important for this signature option that you click on the </a:t>
            </a:r>
            <a:br>
              <a:rPr lang="en-US" dirty="0"/>
            </a:br>
            <a:r>
              <a:rPr lang="en-US" dirty="0"/>
              <a:t>Advanced Signature Options and select</a:t>
            </a:r>
            <a:br>
              <a:rPr lang="en-US" dirty="0"/>
            </a:br>
            <a:r>
              <a:rPr lang="en-US" dirty="0"/>
              <a:t>This is an action that must be invoked by user in the UI</a:t>
            </a:r>
          </a:p>
        </p:txBody>
      </p:sp>
    </p:spTree>
    <p:extLst>
      <p:ext uri="{BB962C8B-B14F-4D97-AF65-F5344CB8AC3E}">
        <p14:creationId xmlns:p14="http://schemas.microsoft.com/office/powerpoint/2010/main" val="628693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25259-37AB-9832-FE60-A329405A6DC2}"/>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New Feature – How to make this work</a:t>
            </a:r>
          </a:p>
        </p:txBody>
      </p:sp>
      <p:sp>
        <p:nvSpPr>
          <p:cNvPr id="8" name="Date Placeholder 7">
            <a:extLst>
              <a:ext uri="{FF2B5EF4-FFF2-40B4-BE49-F238E27FC236}">
                <a16:creationId xmlns:a16="http://schemas.microsoft.com/office/drawing/2014/main" id="{FCFCD660-CA74-1496-A1B1-4B3F3A039892}"/>
              </a:ext>
            </a:extLst>
          </p:cNvPr>
          <p:cNvSpPr>
            <a:spLocks noGrp="1"/>
          </p:cNvSpPr>
          <p:nvPr>
            <p:ph type="dt" idx="10"/>
          </p:nvPr>
        </p:nvSpPr>
        <p:spPr/>
        <p:txBody>
          <a:bodyPr/>
          <a:lstStyle/>
          <a:p>
            <a:fld id="{A82D9BFB-801D-4217-9E8F-0F1C95264DFC}"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9" name="Footer Placeholder 8">
            <a:extLst>
              <a:ext uri="{FF2B5EF4-FFF2-40B4-BE49-F238E27FC236}">
                <a16:creationId xmlns:a16="http://schemas.microsoft.com/office/drawing/2014/main" id="{F897FCA2-D3FA-68CF-B862-4C63B600923F}"/>
              </a:ext>
            </a:extLst>
          </p:cNvPr>
          <p:cNvSpPr>
            <a:spLocks noGrp="1"/>
          </p:cNvSpPr>
          <p:nvPr>
            <p:ph type="ftr" idx="11"/>
          </p:nvPr>
        </p:nvSpPr>
        <p:spPr/>
        <p:txBody>
          <a:bodyPr/>
          <a:lstStyle/>
          <a:p>
            <a:r>
              <a:rPr lang="en-US" i="1">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81CF4252-58ED-5C70-5979-1E4369B4E6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27</a:t>
            </a:fld>
            <a:endParaRPr lang="en-US">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2694821-EBB7-E18B-1A64-07C40E8A19EB}"/>
              </a:ext>
            </a:extLst>
          </p:cNvPr>
          <p:cNvSpPr txBox="1"/>
          <p:nvPr/>
        </p:nvSpPr>
        <p:spPr>
          <a:xfrm>
            <a:off x="493048" y="1162484"/>
            <a:ext cx="3765774" cy="307777"/>
          </a:xfrm>
          <a:prstGeom prst="rect">
            <a:avLst/>
          </a:prstGeom>
          <a:noFill/>
        </p:spPr>
        <p:txBody>
          <a:bodyPr wrap="none" rtlCol="0">
            <a:spAutoFit/>
          </a:bodyPr>
          <a:lstStyle/>
          <a:p>
            <a:r>
              <a:rPr lang="en-US" dirty="0"/>
              <a:t>Step three: Add pushbutton to the application</a:t>
            </a:r>
          </a:p>
        </p:txBody>
      </p:sp>
      <p:pic>
        <p:nvPicPr>
          <p:cNvPr id="5" name="Picture 4">
            <a:extLst>
              <a:ext uri="{FF2B5EF4-FFF2-40B4-BE49-F238E27FC236}">
                <a16:creationId xmlns:a16="http://schemas.microsoft.com/office/drawing/2014/main" id="{EFE3FE49-3B11-2AAD-377A-43C66C2BDF8E}"/>
              </a:ext>
            </a:extLst>
          </p:cNvPr>
          <p:cNvPicPr>
            <a:picLocks noChangeAspect="1"/>
          </p:cNvPicPr>
          <p:nvPr/>
        </p:nvPicPr>
        <p:blipFill>
          <a:blip r:embed="rId2"/>
          <a:stretch>
            <a:fillRect/>
          </a:stretch>
        </p:blipFill>
        <p:spPr>
          <a:xfrm>
            <a:off x="740819" y="1695212"/>
            <a:ext cx="4429743" cy="1343212"/>
          </a:xfrm>
          <a:prstGeom prst="rect">
            <a:avLst/>
          </a:prstGeom>
          <a:ln>
            <a:solidFill>
              <a:schemeClr val="accent1">
                <a:shade val="15000"/>
              </a:schemeClr>
            </a:solidFill>
          </a:ln>
        </p:spPr>
      </p:pic>
      <p:pic>
        <p:nvPicPr>
          <p:cNvPr id="12" name="Picture 11">
            <a:extLst>
              <a:ext uri="{FF2B5EF4-FFF2-40B4-BE49-F238E27FC236}">
                <a16:creationId xmlns:a16="http://schemas.microsoft.com/office/drawing/2014/main" id="{EC173B05-8982-ACA9-F583-F5B5B68242F3}"/>
              </a:ext>
            </a:extLst>
          </p:cNvPr>
          <p:cNvPicPr>
            <a:picLocks noChangeAspect="1"/>
          </p:cNvPicPr>
          <p:nvPr/>
        </p:nvPicPr>
        <p:blipFill>
          <a:blip r:embed="rId3"/>
          <a:stretch>
            <a:fillRect/>
          </a:stretch>
        </p:blipFill>
        <p:spPr>
          <a:xfrm>
            <a:off x="5694525" y="1450250"/>
            <a:ext cx="1800476" cy="4286848"/>
          </a:xfrm>
          <a:prstGeom prst="rect">
            <a:avLst/>
          </a:prstGeom>
          <a:ln>
            <a:solidFill>
              <a:schemeClr val="accent1">
                <a:shade val="15000"/>
              </a:schemeClr>
            </a:solidFill>
          </a:ln>
        </p:spPr>
      </p:pic>
      <p:sp>
        <p:nvSpPr>
          <p:cNvPr id="13" name="TextBox 12">
            <a:extLst>
              <a:ext uri="{FF2B5EF4-FFF2-40B4-BE49-F238E27FC236}">
                <a16:creationId xmlns:a16="http://schemas.microsoft.com/office/drawing/2014/main" id="{7F85DDCF-B005-286B-B951-8F08E1DE7BD8}"/>
              </a:ext>
            </a:extLst>
          </p:cNvPr>
          <p:cNvSpPr txBox="1"/>
          <p:nvPr/>
        </p:nvSpPr>
        <p:spPr>
          <a:xfrm>
            <a:off x="7961745" y="1695212"/>
            <a:ext cx="3615092" cy="738664"/>
          </a:xfrm>
          <a:prstGeom prst="rect">
            <a:avLst/>
          </a:prstGeom>
          <a:noFill/>
        </p:spPr>
        <p:txBody>
          <a:bodyPr wrap="none" rtlCol="0">
            <a:spAutoFit/>
          </a:bodyPr>
          <a:lstStyle/>
          <a:p>
            <a:r>
              <a:rPr lang="en-US" dirty="0"/>
              <a:t>The properties for the push button are:</a:t>
            </a:r>
          </a:p>
          <a:p>
            <a:r>
              <a:rPr lang="en-US" dirty="0"/>
              <a:t>Label: Take Ownership</a:t>
            </a:r>
          </a:p>
          <a:p>
            <a:r>
              <a:rPr lang="en-US" dirty="0"/>
              <a:t>Event: (the name of the action you created)</a:t>
            </a:r>
          </a:p>
        </p:txBody>
      </p:sp>
    </p:spTree>
    <p:extLst>
      <p:ext uri="{BB962C8B-B14F-4D97-AF65-F5344CB8AC3E}">
        <p14:creationId xmlns:p14="http://schemas.microsoft.com/office/powerpoint/2010/main" val="440238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25259-37AB-9832-FE60-A329405A6DC2}"/>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New Feature – How to make this work</a:t>
            </a:r>
          </a:p>
        </p:txBody>
      </p:sp>
      <p:sp>
        <p:nvSpPr>
          <p:cNvPr id="8" name="Date Placeholder 7">
            <a:extLst>
              <a:ext uri="{FF2B5EF4-FFF2-40B4-BE49-F238E27FC236}">
                <a16:creationId xmlns:a16="http://schemas.microsoft.com/office/drawing/2014/main" id="{FCFCD660-CA74-1496-A1B1-4B3F3A039892}"/>
              </a:ext>
            </a:extLst>
          </p:cNvPr>
          <p:cNvSpPr>
            <a:spLocks noGrp="1"/>
          </p:cNvSpPr>
          <p:nvPr>
            <p:ph type="dt" idx="10"/>
          </p:nvPr>
        </p:nvSpPr>
        <p:spPr/>
        <p:txBody>
          <a:bodyPr/>
          <a:lstStyle/>
          <a:p>
            <a:fld id="{A82D9BFB-801D-4217-9E8F-0F1C95264DFC}"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9" name="Footer Placeholder 8">
            <a:extLst>
              <a:ext uri="{FF2B5EF4-FFF2-40B4-BE49-F238E27FC236}">
                <a16:creationId xmlns:a16="http://schemas.microsoft.com/office/drawing/2014/main" id="{F897FCA2-D3FA-68CF-B862-4C63B600923F}"/>
              </a:ext>
            </a:extLst>
          </p:cNvPr>
          <p:cNvSpPr>
            <a:spLocks noGrp="1"/>
          </p:cNvSpPr>
          <p:nvPr>
            <p:ph type="ftr" idx="11"/>
          </p:nvPr>
        </p:nvSpPr>
        <p:spPr/>
        <p:txBody>
          <a:bodyPr/>
          <a:lstStyle/>
          <a:p>
            <a:r>
              <a:rPr lang="en-US" i="1">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81CF4252-58ED-5C70-5979-1E4369B4E6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28</a:t>
            </a:fld>
            <a:endParaRPr lang="en-US">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2694821-EBB7-E18B-1A64-07C40E8A19EB}"/>
              </a:ext>
            </a:extLst>
          </p:cNvPr>
          <p:cNvSpPr txBox="1"/>
          <p:nvPr/>
        </p:nvSpPr>
        <p:spPr>
          <a:xfrm>
            <a:off x="493048" y="1162484"/>
            <a:ext cx="6829114" cy="307777"/>
          </a:xfrm>
          <a:prstGeom prst="rect">
            <a:avLst/>
          </a:prstGeom>
          <a:noFill/>
        </p:spPr>
        <p:txBody>
          <a:bodyPr wrap="none" rtlCol="0">
            <a:spAutoFit/>
          </a:bodyPr>
          <a:lstStyle/>
          <a:p>
            <a:r>
              <a:rPr lang="en-US" dirty="0"/>
              <a:t>Step four: In the security group application grant access to this new signature option</a:t>
            </a:r>
          </a:p>
        </p:txBody>
      </p:sp>
      <p:pic>
        <p:nvPicPr>
          <p:cNvPr id="4" name="Picture 3">
            <a:extLst>
              <a:ext uri="{FF2B5EF4-FFF2-40B4-BE49-F238E27FC236}">
                <a16:creationId xmlns:a16="http://schemas.microsoft.com/office/drawing/2014/main" id="{73499EE6-68B7-A95C-B77E-B45B08E28454}"/>
              </a:ext>
            </a:extLst>
          </p:cNvPr>
          <p:cNvPicPr>
            <a:picLocks noChangeAspect="1"/>
          </p:cNvPicPr>
          <p:nvPr/>
        </p:nvPicPr>
        <p:blipFill>
          <a:blip r:embed="rId2"/>
          <a:stretch>
            <a:fillRect/>
          </a:stretch>
        </p:blipFill>
        <p:spPr>
          <a:xfrm>
            <a:off x="618825" y="1470261"/>
            <a:ext cx="6373114" cy="4448796"/>
          </a:xfrm>
          <a:prstGeom prst="rect">
            <a:avLst/>
          </a:prstGeom>
          <a:ln>
            <a:solidFill>
              <a:schemeClr val="accent1">
                <a:shade val="15000"/>
              </a:schemeClr>
            </a:solidFill>
          </a:ln>
        </p:spPr>
      </p:pic>
      <p:sp>
        <p:nvSpPr>
          <p:cNvPr id="7" name="TextBox 6">
            <a:extLst>
              <a:ext uri="{FF2B5EF4-FFF2-40B4-BE49-F238E27FC236}">
                <a16:creationId xmlns:a16="http://schemas.microsoft.com/office/drawing/2014/main" id="{CB0F028E-1C06-E7F8-5675-7E9944C789E3}"/>
              </a:ext>
            </a:extLst>
          </p:cNvPr>
          <p:cNvSpPr txBox="1"/>
          <p:nvPr/>
        </p:nvSpPr>
        <p:spPr>
          <a:xfrm>
            <a:off x="7527636" y="1930400"/>
            <a:ext cx="4350871" cy="1600438"/>
          </a:xfrm>
          <a:prstGeom prst="rect">
            <a:avLst/>
          </a:prstGeom>
          <a:noFill/>
        </p:spPr>
        <p:txBody>
          <a:bodyPr wrap="none" rtlCol="0">
            <a:spAutoFit/>
          </a:bodyPr>
          <a:lstStyle/>
          <a:p>
            <a:r>
              <a:rPr lang="en-US" dirty="0"/>
              <a:t>This would be done for whichever security </a:t>
            </a:r>
            <a:br>
              <a:rPr lang="en-US" dirty="0"/>
            </a:br>
            <a:r>
              <a:rPr lang="en-US" dirty="0"/>
              <a:t>group should be able to do this in your organization.</a:t>
            </a:r>
          </a:p>
          <a:p>
            <a:endParaRPr lang="en-US" dirty="0"/>
          </a:p>
          <a:p>
            <a:r>
              <a:rPr lang="en-US" dirty="0"/>
              <a:t>Assuming you are a member of the group, once you </a:t>
            </a:r>
            <a:br>
              <a:rPr lang="en-US" dirty="0"/>
            </a:br>
            <a:r>
              <a:rPr lang="en-US" dirty="0"/>
              <a:t>save your changes, you need to log out of Maximo</a:t>
            </a:r>
            <a:br>
              <a:rPr lang="en-US" dirty="0"/>
            </a:br>
            <a:r>
              <a:rPr lang="en-US" dirty="0"/>
              <a:t>and log back in for the security changes to take </a:t>
            </a:r>
            <a:br>
              <a:rPr lang="en-US" dirty="0"/>
            </a:br>
            <a:r>
              <a:rPr lang="en-US" dirty="0"/>
              <a:t>effect.</a:t>
            </a:r>
          </a:p>
        </p:txBody>
      </p:sp>
    </p:spTree>
    <p:extLst>
      <p:ext uri="{BB962C8B-B14F-4D97-AF65-F5344CB8AC3E}">
        <p14:creationId xmlns:p14="http://schemas.microsoft.com/office/powerpoint/2010/main" val="3416697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25259-37AB-9832-FE60-A329405A6DC2}"/>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New Feature – How to make this work</a:t>
            </a:r>
          </a:p>
        </p:txBody>
      </p:sp>
      <p:sp>
        <p:nvSpPr>
          <p:cNvPr id="8" name="Date Placeholder 7">
            <a:extLst>
              <a:ext uri="{FF2B5EF4-FFF2-40B4-BE49-F238E27FC236}">
                <a16:creationId xmlns:a16="http://schemas.microsoft.com/office/drawing/2014/main" id="{FCFCD660-CA74-1496-A1B1-4B3F3A039892}"/>
              </a:ext>
            </a:extLst>
          </p:cNvPr>
          <p:cNvSpPr>
            <a:spLocks noGrp="1"/>
          </p:cNvSpPr>
          <p:nvPr>
            <p:ph type="dt" idx="10"/>
          </p:nvPr>
        </p:nvSpPr>
        <p:spPr/>
        <p:txBody>
          <a:bodyPr/>
          <a:lstStyle/>
          <a:p>
            <a:fld id="{A82D9BFB-801D-4217-9E8F-0F1C95264DFC}"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9" name="Footer Placeholder 8">
            <a:extLst>
              <a:ext uri="{FF2B5EF4-FFF2-40B4-BE49-F238E27FC236}">
                <a16:creationId xmlns:a16="http://schemas.microsoft.com/office/drawing/2014/main" id="{F897FCA2-D3FA-68CF-B862-4C63B600923F}"/>
              </a:ext>
            </a:extLst>
          </p:cNvPr>
          <p:cNvSpPr>
            <a:spLocks noGrp="1"/>
          </p:cNvSpPr>
          <p:nvPr>
            <p:ph type="ftr" idx="11"/>
          </p:nvPr>
        </p:nvSpPr>
        <p:spPr/>
        <p:txBody>
          <a:bodyPr/>
          <a:lstStyle/>
          <a:p>
            <a:r>
              <a:rPr lang="en-US" i="1">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81CF4252-58ED-5C70-5979-1E4369B4E6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29</a:t>
            </a:fld>
            <a:endParaRPr lang="en-US">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2694821-EBB7-E18B-1A64-07C40E8A19EB}"/>
              </a:ext>
            </a:extLst>
          </p:cNvPr>
          <p:cNvSpPr txBox="1"/>
          <p:nvPr/>
        </p:nvSpPr>
        <p:spPr>
          <a:xfrm>
            <a:off x="493048" y="1162484"/>
            <a:ext cx="1736373" cy="307777"/>
          </a:xfrm>
          <a:prstGeom prst="rect">
            <a:avLst/>
          </a:prstGeom>
          <a:noFill/>
        </p:spPr>
        <p:txBody>
          <a:bodyPr wrap="none" rtlCol="0">
            <a:spAutoFit/>
          </a:bodyPr>
          <a:lstStyle/>
          <a:p>
            <a:r>
              <a:rPr lang="en-US" dirty="0"/>
              <a:t>Test the application</a:t>
            </a:r>
          </a:p>
        </p:txBody>
      </p:sp>
      <p:sp>
        <p:nvSpPr>
          <p:cNvPr id="7" name="TextBox 6">
            <a:extLst>
              <a:ext uri="{FF2B5EF4-FFF2-40B4-BE49-F238E27FC236}">
                <a16:creationId xmlns:a16="http://schemas.microsoft.com/office/drawing/2014/main" id="{CB0F028E-1C06-E7F8-5675-7E9944C789E3}"/>
              </a:ext>
            </a:extLst>
          </p:cNvPr>
          <p:cNvSpPr txBox="1"/>
          <p:nvPr/>
        </p:nvSpPr>
        <p:spPr>
          <a:xfrm>
            <a:off x="3581400" y="2320866"/>
            <a:ext cx="5816016" cy="1384995"/>
          </a:xfrm>
          <a:prstGeom prst="rect">
            <a:avLst/>
          </a:prstGeom>
          <a:noFill/>
        </p:spPr>
        <p:txBody>
          <a:bodyPr wrap="none" rtlCol="0">
            <a:spAutoFit/>
          </a:bodyPr>
          <a:lstStyle/>
          <a:p>
            <a:r>
              <a:rPr lang="en-US" dirty="0"/>
              <a:t>Open the application and find a query where you are not the owner.</a:t>
            </a:r>
          </a:p>
          <a:p>
            <a:r>
              <a:rPr lang="en-US" dirty="0"/>
              <a:t>Click the Take Ownership button and you should see the Owner field</a:t>
            </a:r>
            <a:br>
              <a:rPr lang="en-US" dirty="0"/>
            </a:br>
            <a:r>
              <a:rPr lang="en-US" dirty="0"/>
              <a:t>change to your </a:t>
            </a:r>
            <a:r>
              <a:rPr lang="en-US" dirty="0" err="1"/>
              <a:t>userid</a:t>
            </a:r>
            <a:r>
              <a:rPr lang="en-US" dirty="0"/>
              <a:t>.</a:t>
            </a:r>
          </a:p>
          <a:p>
            <a:endParaRPr lang="en-US" dirty="0"/>
          </a:p>
          <a:p>
            <a:r>
              <a:rPr lang="en-US" dirty="0"/>
              <a:t>Once you click save you will notice that the query is now fully editable</a:t>
            </a:r>
            <a:br>
              <a:rPr lang="en-US" dirty="0"/>
            </a:br>
            <a:r>
              <a:rPr lang="en-US" dirty="0"/>
              <a:t>and also it you try to delete the query the system will allow you to do so.</a:t>
            </a:r>
          </a:p>
        </p:txBody>
      </p:sp>
      <p:pic>
        <p:nvPicPr>
          <p:cNvPr id="12" name="Picture 11">
            <a:extLst>
              <a:ext uri="{FF2B5EF4-FFF2-40B4-BE49-F238E27FC236}">
                <a16:creationId xmlns:a16="http://schemas.microsoft.com/office/drawing/2014/main" id="{1FAC6A59-2E9A-350D-04BE-FDB23A4B9EE4}"/>
              </a:ext>
            </a:extLst>
          </p:cNvPr>
          <p:cNvPicPr>
            <a:picLocks noChangeAspect="1"/>
          </p:cNvPicPr>
          <p:nvPr/>
        </p:nvPicPr>
        <p:blipFill>
          <a:blip r:embed="rId2"/>
          <a:stretch>
            <a:fillRect/>
          </a:stretch>
        </p:blipFill>
        <p:spPr>
          <a:xfrm>
            <a:off x="838200" y="1627283"/>
            <a:ext cx="2267266" cy="2772162"/>
          </a:xfrm>
          <a:prstGeom prst="rect">
            <a:avLst/>
          </a:prstGeom>
          <a:ln>
            <a:solidFill>
              <a:schemeClr val="accent1">
                <a:shade val="15000"/>
              </a:schemeClr>
            </a:solidFill>
          </a:ln>
        </p:spPr>
      </p:pic>
    </p:spTree>
    <p:extLst>
      <p:ext uri="{BB962C8B-B14F-4D97-AF65-F5344CB8AC3E}">
        <p14:creationId xmlns:p14="http://schemas.microsoft.com/office/powerpoint/2010/main" val="2609048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D5AAA6-D9E5-361F-306D-D09EFD13D02B}"/>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Introduction</a:t>
            </a:r>
          </a:p>
        </p:txBody>
      </p:sp>
      <p:sp>
        <p:nvSpPr>
          <p:cNvPr id="6" name="Text Placeholder 11">
            <a:extLst>
              <a:ext uri="{FF2B5EF4-FFF2-40B4-BE49-F238E27FC236}">
                <a16:creationId xmlns:a16="http://schemas.microsoft.com/office/drawing/2014/main" id="{A5D588A4-285B-4C40-4BED-5F999041BE51}"/>
              </a:ext>
            </a:extLst>
          </p:cNvPr>
          <p:cNvSpPr txBox="1">
            <a:spLocks/>
          </p:cNvSpPr>
          <p:nvPr/>
        </p:nvSpPr>
        <p:spPr>
          <a:xfrm>
            <a:off x="1077471" y="3948299"/>
            <a:ext cx="2210844" cy="424934"/>
          </a:xfrm>
          <a:prstGeom prst="rect">
            <a:avLst/>
          </a:prstGeom>
        </p:spPr>
        <p:txBody>
          <a:bodyPr vert="horz" lIns="91440" tIns="45720" rIns="91440" bIns="45720" rtlCol="0">
            <a:normAutofit/>
          </a:bodyPr>
          <a:lstStyle>
            <a:lvl1pPr marL="0" marR="0" indent="0" algn="ctr" defTabSz="914400" rtl="0" eaLnBrk="1" fontAlgn="auto" latinLnBrk="0" hangingPunct="1">
              <a:lnSpc>
                <a:spcPts val="2300"/>
              </a:lnSpc>
              <a:spcBef>
                <a:spcPts val="1000"/>
              </a:spcBef>
              <a:spcAft>
                <a:spcPts val="0"/>
              </a:spcAft>
              <a:buClrTx/>
              <a:buSzTx/>
              <a:buFont typeface="Arial"/>
              <a:buNone/>
              <a:tabLst/>
              <a:defRPr sz="1500" b="1" i="0" kern="1200">
                <a:solidFill>
                  <a:schemeClr val="tx1"/>
                </a:solidFill>
                <a:latin typeface="Source Sans Pro" panose="020B0503030403020204" pitchFamily="34" charset="77"/>
                <a:ea typeface="Open Sans" charset="0"/>
                <a:cs typeface="Open Sans" charset="0"/>
              </a:defRPr>
            </a:lvl1pPr>
            <a:lvl2pPr marL="685800" indent="-228600" algn="l" defTabSz="914400" rtl="0" eaLnBrk="1" latinLnBrk="0" hangingPunct="1">
              <a:lnSpc>
                <a:spcPct val="90000"/>
              </a:lnSpc>
              <a:spcBef>
                <a:spcPts val="500"/>
              </a:spcBef>
              <a:buClr>
                <a:schemeClr val="accent2"/>
              </a:buClr>
              <a:buFont typeface="System Font Regular"/>
              <a:buChar char="→"/>
              <a:defRPr sz="1600" b="0" i="0" kern="1200">
                <a:solidFill>
                  <a:schemeClr val="tx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Clr>
                <a:schemeClr val="accent3"/>
              </a:buClr>
              <a:buFont typeface="Wingdings" pitchFamily="2" charset="2"/>
              <a:buChar char="ü"/>
              <a:defRPr sz="1400" b="0" i="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Clr>
                <a:schemeClr val="accent5"/>
              </a:buClr>
              <a:buFont typeface="Arial"/>
              <a:buChar char="•"/>
              <a:defRPr sz="1200" b="0" i="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System Font Regular"/>
              <a:buChar char="→"/>
              <a:defRPr sz="1200" b="0" i="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Stephen Hume</a:t>
            </a:r>
          </a:p>
          <a:p>
            <a:pPr marL="228600" indent="-228600" algn="l">
              <a:buFont typeface="Arial"/>
              <a:buChar char="•"/>
              <a:defRPr/>
            </a:pPr>
            <a:endParaRPr lang="en-US" dirty="0">
              <a:latin typeface="Calibri" panose="020F0502020204030204" pitchFamily="34" charset="0"/>
              <a:cs typeface="Calibri" panose="020F0502020204030204" pitchFamily="34" charset="0"/>
            </a:endParaRPr>
          </a:p>
        </p:txBody>
      </p:sp>
      <p:sp>
        <p:nvSpPr>
          <p:cNvPr id="7" name="Text Placeholder 12">
            <a:extLst>
              <a:ext uri="{FF2B5EF4-FFF2-40B4-BE49-F238E27FC236}">
                <a16:creationId xmlns:a16="http://schemas.microsoft.com/office/drawing/2014/main" id="{1D3E43DC-DCF6-466F-6675-BB1E39AFBB3A}"/>
              </a:ext>
            </a:extLst>
          </p:cNvPr>
          <p:cNvSpPr txBox="1">
            <a:spLocks/>
          </p:cNvSpPr>
          <p:nvPr/>
        </p:nvSpPr>
        <p:spPr>
          <a:xfrm>
            <a:off x="1278017" y="4386495"/>
            <a:ext cx="1809751" cy="1277458"/>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Tx/>
              <a:buNone/>
              <a:defRPr sz="1100" b="0" i="0" kern="1200">
                <a:solidFill>
                  <a:schemeClr val="tx1"/>
                </a:solidFill>
                <a:latin typeface="Source Sans Pro" panose="020B0503030403020204" pitchFamily="34" charset="77"/>
                <a:ea typeface="+mn-ea"/>
                <a:cs typeface="+mn-cs"/>
              </a:defRPr>
            </a:lvl1pPr>
            <a:lvl2pPr marL="685800" indent="-228600" algn="l" defTabSz="914400" rtl="0" eaLnBrk="1" latinLnBrk="0" hangingPunct="1">
              <a:lnSpc>
                <a:spcPct val="90000"/>
              </a:lnSpc>
              <a:spcBef>
                <a:spcPts val="500"/>
              </a:spcBef>
              <a:buClr>
                <a:schemeClr val="accent2"/>
              </a:buClr>
              <a:buFont typeface="System Font Regular"/>
              <a:buChar char="→"/>
              <a:defRPr sz="1600" b="0" i="0" kern="1200">
                <a:solidFill>
                  <a:schemeClr val="tx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Clr>
                <a:schemeClr val="accent3"/>
              </a:buClr>
              <a:buFont typeface="Wingdings" pitchFamily="2" charset="2"/>
              <a:buChar char="ü"/>
              <a:defRPr sz="1400" b="0" i="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Clr>
                <a:schemeClr val="accent5"/>
              </a:buClr>
              <a:buFont typeface="Arial"/>
              <a:buChar char="•"/>
              <a:defRPr sz="1200" b="0" i="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System Font Regular"/>
              <a:buChar char="→"/>
              <a:defRPr sz="1200" b="0" i="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alibri" panose="020F0502020204030204" pitchFamily="34" charset="0"/>
                <a:ea typeface="Source Sans Pro"/>
                <a:cs typeface="Calibri" panose="020F0502020204030204" pitchFamily="34" charset="0"/>
              </a:rPr>
              <a:t>Stephen has worked with Maximo for over 20 years and was the past president of the Canadian Maximo User Group.  He is also the founder of the Maximo Technical User Group</a:t>
            </a:r>
          </a:p>
          <a:p>
            <a:r>
              <a:rPr lang="en-US" dirty="0">
                <a:latin typeface="Calibri" panose="020F0502020204030204" pitchFamily="34" charset="0"/>
                <a:ea typeface="Source Sans Pro"/>
                <a:cs typeface="Calibri" panose="020F0502020204030204" pitchFamily="34" charset="0"/>
              </a:rPr>
              <a:t>He is currently the Maximo Practice Director at Sheffield Scientific LLC.</a:t>
            </a:r>
            <a:endParaRPr lang="en-US"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28ACCB9B-6924-4F3A-0B11-912312713C13}"/>
              </a:ext>
            </a:extLst>
          </p:cNvPr>
          <p:cNvPicPr>
            <a:picLocks noChangeAspect="1"/>
          </p:cNvPicPr>
          <p:nvPr/>
        </p:nvPicPr>
        <p:blipFill>
          <a:blip r:embed="rId2"/>
          <a:stretch>
            <a:fillRect/>
          </a:stretch>
        </p:blipFill>
        <p:spPr>
          <a:xfrm>
            <a:off x="1162548" y="1106938"/>
            <a:ext cx="2040687" cy="2763765"/>
          </a:xfrm>
          <a:prstGeom prst="rect">
            <a:avLst/>
          </a:prstGeom>
          <a:ln>
            <a:solidFill>
              <a:schemeClr val="accent1"/>
            </a:solidFill>
          </a:ln>
        </p:spPr>
      </p:pic>
      <p:sp>
        <p:nvSpPr>
          <p:cNvPr id="2" name="Date Placeholder 1">
            <a:extLst>
              <a:ext uri="{FF2B5EF4-FFF2-40B4-BE49-F238E27FC236}">
                <a16:creationId xmlns:a16="http://schemas.microsoft.com/office/drawing/2014/main" id="{11264ED2-CBB4-90D1-ACBD-CF09151124A7}"/>
              </a:ext>
            </a:extLst>
          </p:cNvPr>
          <p:cNvSpPr>
            <a:spLocks noGrp="1"/>
          </p:cNvSpPr>
          <p:nvPr>
            <p:ph type="dt" idx="10"/>
          </p:nvPr>
        </p:nvSpPr>
        <p:spPr/>
        <p:txBody>
          <a:bodyPr/>
          <a:lstStyle/>
          <a:p>
            <a:fld id="{B3D0A84F-437A-40B6-A864-AE46687CAE73}"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5" name="Footer Placeholder 4">
            <a:extLst>
              <a:ext uri="{FF2B5EF4-FFF2-40B4-BE49-F238E27FC236}">
                <a16:creationId xmlns:a16="http://schemas.microsoft.com/office/drawing/2014/main" id="{AF6C5E2C-6C15-4787-D9AC-D45FE7F9B28C}"/>
              </a:ext>
            </a:extLst>
          </p:cNvPr>
          <p:cNvSpPr>
            <a:spLocks noGrp="1"/>
          </p:cNvSpPr>
          <p:nvPr>
            <p:ph type="ftr" idx="11"/>
          </p:nvPr>
        </p:nvSpPr>
        <p:spPr/>
        <p:txBody>
          <a:bodyPr/>
          <a:lstStyle/>
          <a:p>
            <a:r>
              <a:rPr lang="en-US" i="1">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8" name="Slide Number Placeholder 7">
            <a:extLst>
              <a:ext uri="{FF2B5EF4-FFF2-40B4-BE49-F238E27FC236}">
                <a16:creationId xmlns:a16="http://schemas.microsoft.com/office/drawing/2014/main" id="{07F90E6D-19A2-A333-3EC9-AEC6F72F6C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3</a:t>
            </a:fld>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6659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46ACF3-547D-B09F-FDFC-3DEB53F27A28}"/>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Credits and Acknowledgements</a:t>
            </a:r>
          </a:p>
        </p:txBody>
      </p:sp>
      <p:sp>
        <p:nvSpPr>
          <p:cNvPr id="14" name="Date Placeholder 13">
            <a:extLst>
              <a:ext uri="{FF2B5EF4-FFF2-40B4-BE49-F238E27FC236}">
                <a16:creationId xmlns:a16="http://schemas.microsoft.com/office/drawing/2014/main" id="{B8E047C4-07C0-FAAE-BD93-AE2E3E44CE1E}"/>
              </a:ext>
            </a:extLst>
          </p:cNvPr>
          <p:cNvSpPr>
            <a:spLocks noGrp="1"/>
          </p:cNvSpPr>
          <p:nvPr>
            <p:ph type="dt" sz="half" idx="10"/>
          </p:nvPr>
        </p:nvSpPr>
        <p:spPr/>
        <p:txBody>
          <a:bodyPr/>
          <a:lstStyle/>
          <a:p>
            <a:fld id="{FA86C851-7BA2-4A9B-B67A-245964E18FB1}" type="datetime1">
              <a:rPr lang="en-US" smtClean="0">
                <a:latin typeface="Calibri" panose="020F0502020204030204" pitchFamily="34" charset="0"/>
                <a:cs typeface="Calibri" panose="020F0502020204030204" pitchFamily="34" charset="0"/>
              </a:rPr>
              <a:t>1/10/2024</a:t>
            </a:fld>
            <a:endParaRPr lang="en-US">
              <a:latin typeface="Calibri" panose="020F0502020204030204" pitchFamily="34" charset="0"/>
              <a:cs typeface="Calibri" panose="020F0502020204030204" pitchFamily="34" charset="0"/>
            </a:endParaRPr>
          </a:p>
        </p:txBody>
      </p:sp>
      <p:sp>
        <p:nvSpPr>
          <p:cNvPr id="15" name="Footer Placeholder 14">
            <a:extLst>
              <a:ext uri="{FF2B5EF4-FFF2-40B4-BE49-F238E27FC236}">
                <a16:creationId xmlns:a16="http://schemas.microsoft.com/office/drawing/2014/main" id="{3B83838D-BFEC-87DF-83CC-5980B7F480BA}"/>
              </a:ext>
            </a:extLst>
          </p:cNvPr>
          <p:cNvSpPr>
            <a:spLocks noGrp="1"/>
          </p:cNvSpPr>
          <p:nvPr>
            <p:ph type="ftr" sz="quarter" idx="11"/>
          </p:nvPr>
        </p:nvSpPr>
        <p:spPr/>
        <p:txBody>
          <a:bodyPr/>
          <a:lstStyle/>
          <a:p>
            <a:r>
              <a:rPr lang="en-US">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16" name="Slide Number Placeholder 15">
            <a:extLst>
              <a:ext uri="{FF2B5EF4-FFF2-40B4-BE49-F238E27FC236}">
                <a16:creationId xmlns:a16="http://schemas.microsoft.com/office/drawing/2014/main" id="{560E8CA3-13A8-9734-B4FE-12AAF73C93FA}"/>
              </a:ext>
            </a:extLst>
          </p:cNvPr>
          <p:cNvSpPr>
            <a:spLocks noGrp="1"/>
          </p:cNvSpPr>
          <p:nvPr>
            <p:ph type="sldNum" sz="quarter" idx="12"/>
          </p:nvPr>
        </p:nvSpPr>
        <p:spPr/>
        <p:txBody>
          <a:bodyPr/>
          <a:lstStyle/>
          <a:p>
            <a:fld id="{EBFBA3E0-3644-4ED5-BE34-6BED8DE3790C}" type="slidenum">
              <a:rPr lang="en-US" smtClean="0">
                <a:latin typeface="Calibri" panose="020F0502020204030204" pitchFamily="34" charset="0"/>
                <a:cs typeface="Calibri" panose="020F0502020204030204" pitchFamily="34" charset="0"/>
              </a:rPr>
              <a:t>30</a:t>
            </a:fld>
            <a:endParaRPr lang="en-US">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C55607D-D351-DD0C-05B8-A346ED6AB4B3}"/>
              </a:ext>
            </a:extLst>
          </p:cNvPr>
          <p:cNvSpPr txBox="1"/>
          <p:nvPr/>
        </p:nvSpPr>
        <p:spPr>
          <a:xfrm>
            <a:off x="1113183" y="1484243"/>
            <a:ext cx="10841429" cy="3170099"/>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I want to acknowledge my long-suffering colleague and friend, Ken Thomson.  He and I worked on the </a:t>
            </a:r>
          </a:p>
          <a:p>
            <a:r>
              <a:rPr lang="en-US" sz="2000" dirty="0">
                <a:latin typeface="Calibri" panose="020F0502020204030204" pitchFamily="34" charset="0"/>
                <a:cs typeface="Calibri" panose="020F0502020204030204" pitchFamily="34" charset="0"/>
              </a:rPr>
              <a:t>first version of this application many years ago when we were learning automation scripting and </a:t>
            </a:r>
          </a:p>
          <a:p>
            <a:r>
              <a:rPr lang="en-US" sz="2000" dirty="0">
                <a:latin typeface="Calibri" panose="020F0502020204030204" pitchFamily="34" charset="0"/>
                <a:cs typeface="Calibri" panose="020F0502020204030204" pitchFamily="34" charset="0"/>
              </a:rPr>
              <a:t>figuring out how to make read-only fields editable.  We were also tired of managing Maximo Queries </a:t>
            </a:r>
          </a:p>
          <a:p>
            <a:r>
              <a:rPr lang="en-US" sz="2000" dirty="0">
                <a:latin typeface="Calibri" panose="020F0502020204030204" pitchFamily="34" charset="0"/>
                <a:cs typeface="Calibri" panose="020F0502020204030204" pitchFamily="34" charset="0"/>
              </a:rPr>
              <a:t>using SQL directly in the database.</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Since that time, I have shared the query manager application with hundreds of Maximo technical</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folks via MaxTECH, projects I have been involved with and by emailing it to my connections.</a:t>
            </a:r>
            <a:br>
              <a:rPr lang="en-US" sz="2000"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It has been used in places as far away as Tasmania, and New Zealand and is a well-regarded tool</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for many Maximo Administrators.</a:t>
            </a:r>
          </a:p>
        </p:txBody>
      </p:sp>
    </p:spTree>
    <p:extLst>
      <p:ext uri="{BB962C8B-B14F-4D97-AF65-F5344CB8AC3E}">
        <p14:creationId xmlns:p14="http://schemas.microsoft.com/office/powerpoint/2010/main" val="692466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26ED57-C733-A577-E09A-0750338240A9}"/>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Overview</a:t>
            </a:r>
          </a:p>
        </p:txBody>
      </p:sp>
      <p:sp>
        <p:nvSpPr>
          <p:cNvPr id="3" name="Date Placeholder 2">
            <a:extLst>
              <a:ext uri="{FF2B5EF4-FFF2-40B4-BE49-F238E27FC236}">
                <a16:creationId xmlns:a16="http://schemas.microsoft.com/office/drawing/2014/main" id="{0F512399-146C-71F2-A6E0-976C921193C0}"/>
              </a:ext>
            </a:extLst>
          </p:cNvPr>
          <p:cNvSpPr>
            <a:spLocks noGrp="1"/>
          </p:cNvSpPr>
          <p:nvPr>
            <p:ph type="dt" idx="10"/>
          </p:nvPr>
        </p:nvSpPr>
        <p:spPr/>
        <p:txBody>
          <a:bodyPr/>
          <a:lstStyle/>
          <a:p>
            <a:fld id="{217786D6-1D6A-4F8F-A6CD-43710C291A68}"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5" name="Footer Placeholder 4">
            <a:extLst>
              <a:ext uri="{FF2B5EF4-FFF2-40B4-BE49-F238E27FC236}">
                <a16:creationId xmlns:a16="http://schemas.microsoft.com/office/drawing/2014/main" id="{93DE3CEE-0D99-CCA2-7E75-0DFDE9EB59E6}"/>
              </a:ext>
            </a:extLst>
          </p:cNvPr>
          <p:cNvSpPr>
            <a:spLocks noGrp="1"/>
          </p:cNvSpPr>
          <p:nvPr>
            <p:ph type="ftr" idx="11"/>
          </p:nvPr>
        </p:nvSpPr>
        <p:spPr/>
        <p:txBody>
          <a:bodyPr/>
          <a:lstStyle/>
          <a:p>
            <a:r>
              <a:rPr lang="en-US" i="1">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B0BB2B6-0A04-C0C4-BE9B-9EC9E28389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4</a:t>
            </a:fld>
            <a:endParaRPr lang="en-US">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243591F-AB2E-D10D-140D-714E8F9176AF}"/>
              </a:ext>
            </a:extLst>
          </p:cNvPr>
          <p:cNvSpPr txBox="1"/>
          <p:nvPr/>
        </p:nvSpPr>
        <p:spPr>
          <a:xfrm>
            <a:off x="734263" y="1270000"/>
            <a:ext cx="11284308" cy="4247317"/>
          </a:xfrm>
          <a:prstGeom prst="rect">
            <a:avLst/>
          </a:prstGeom>
          <a:noFill/>
        </p:spPr>
        <p:txBody>
          <a:bodyPr wrap="none" rtlCol="0">
            <a:spAutoFit/>
          </a:bodyPr>
          <a:lstStyle/>
          <a:p>
            <a:pPr algn="just"/>
            <a:r>
              <a:rPr lang="en-CA" dirty="0"/>
              <a:t>The purpose of this new application is an administrative tool to allow an admin user the ability to modify queries</a:t>
            </a:r>
          </a:p>
          <a:p>
            <a:pPr algn="just"/>
            <a:r>
              <a:rPr lang="en-CA" dirty="0"/>
              <a:t>which have been created by any users in Maximo.  The admin user will be able to set a user query as public or</a:t>
            </a:r>
            <a:br>
              <a:rPr lang="en-CA" dirty="0"/>
            </a:br>
            <a:r>
              <a:rPr lang="en-CA" dirty="0"/>
              <a:t>private, modify the SQL, and change the Query Description.  The admin user will NOT be able to delete any queries</a:t>
            </a:r>
            <a:br>
              <a:rPr lang="en-CA" dirty="0"/>
            </a:br>
            <a:r>
              <a:rPr lang="en-CA" dirty="0"/>
              <a:t>created by another user using this application.  (The MBO rules are still enforced).</a:t>
            </a:r>
          </a:p>
          <a:p>
            <a:pPr algn="just"/>
            <a:endParaRPr lang="en-CA" dirty="0"/>
          </a:p>
          <a:p>
            <a:pPr algn="just"/>
            <a:r>
              <a:rPr lang="en-CA" dirty="0"/>
              <a:t>This application is very useful for managing all queries in all applications in Maximo.  It allows the admin user to see</a:t>
            </a:r>
            <a:br>
              <a:rPr lang="en-CA" dirty="0"/>
            </a:br>
            <a:r>
              <a:rPr lang="en-CA" dirty="0"/>
              <a:t>where queries have been used on start centers.  It allows the admin user to see all queries created by users that</a:t>
            </a:r>
            <a:br>
              <a:rPr lang="en-CA" dirty="0"/>
            </a:br>
            <a:r>
              <a:rPr lang="en-CA" dirty="0"/>
              <a:t>may no longer be active in Maximo.</a:t>
            </a:r>
          </a:p>
          <a:p>
            <a:pPr algn="just"/>
            <a:endParaRPr lang="en-CA" dirty="0"/>
          </a:p>
          <a:p>
            <a:pPr algn="just"/>
            <a:r>
              <a:rPr lang="en-CA" dirty="0"/>
              <a:t>One use case for this tool is that when a user has left the company, the admin user can grant that user access to the</a:t>
            </a:r>
            <a:br>
              <a:rPr lang="en-CA" dirty="0"/>
            </a:br>
            <a:r>
              <a:rPr lang="en-CA" dirty="0"/>
              <a:t>query management application, reset the users password, log in as that user, go to the query management application</a:t>
            </a:r>
            <a:br>
              <a:rPr lang="en-CA" dirty="0"/>
            </a:br>
            <a:r>
              <a:rPr lang="en-CA" dirty="0"/>
              <a:t>and then delete that users queries one at a time.  This allows the admin user the ability to keep on top of user queries.</a:t>
            </a:r>
          </a:p>
          <a:p>
            <a:pPr algn="just"/>
            <a:endParaRPr lang="en-CA" dirty="0"/>
          </a:p>
          <a:p>
            <a:pPr algn="just"/>
            <a:r>
              <a:rPr lang="en-CA" dirty="0"/>
              <a:t>Much of what this application makes possible used to need to be done using back end database updates for query</a:t>
            </a:r>
            <a:br>
              <a:rPr lang="en-CA" dirty="0"/>
            </a:br>
            <a:r>
              <a:rPr lang="en-CA" dirty="0"/>
              <a:t>management.</a:t>
            </a:r>
          </a:p>
        </p:txBody>
      </p:sp>
    </p:spTree>
    <p:extLst>
      <p:ext uri="{BB962C8B-B14F-4D97-AF65-F5344CB8AC3E}">
        <p14:creationId xmlns:p14="http://schemas.microsoft.com/office/powerpoint/2010/main" val="191360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26ED57-C733-A577-E09A-0750338240A9}"/>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Creating the New Application</a:t>
            </a:r>
          </a:p>
        </p:txBody>
      </p:sp>
      <p:sp>
        <p:nvSpPr>
          <p:cNvPr id="2" name="Date Placeholder 1">
            <a:extLst>
              <a:ext uri="{FF2B5EF4-FFF2-40B4-BE49-F238E27FC236}">
                <a16:creationId xmlns:a16="http://schemas.microsoft.com/office/drawing/2014/main" id="{0FA20EC3-71D2-89A1-0244-CC9AFE5B3583}"/>
              </a:ext>
            </a:extLst>
          </p:cNvPr>
          <p:cNvSpPr>
            <a:spLocks noGrp="1"/>
          </p:cNvSpPr>
          <p:nvPr>
            <p:ph type="dt" idx="10"/>
          </p:nvPr>
        </p:nvSpPr>
        <p:spPr/>
        <p:txBody>
          <a:bodyPr/>
          <a:lstStyle/>
          <a:p>
            <a:fld id="{0B039623-2E35-45C7-BA05-9D29139C6B34}"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0D75DAA7-6BB6-6FEC-2D6A-CA48987386F3}"/>
              </a:ext>
            </a:extLst>
          </p:cNvPr>
          <p:cNvSpPr>
            <a:spLocks noGrp="1"/>
          </p:cNvSpPr>
          <p:nvPr>
            <p:ph type="ftr" idx="11"/>
          </p:nvPr>
        </p:nvSpPr>
        <p:spPr/>
        <p:txBody>
          <a:bodyPr/>
          <a:lstStyle/>
          <a:p>
            <a:r>
              <a:rPr lang="en-US" i="1">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F16DF201-F809-8A84-E916-0D60DDCDEB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5</a:t>
            </a:fld>
            <a:endParaRPr lang="en-US">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7018FCC-0900-D356-A002-0033BC40BF8F}"/>
              </a:ext>
            </a:extLst>
          </p:cNvPr>
          <p:cNvCxnSpPr/>
          <p:nvPr/>
        </p:nvCxnSpPr>
        <p:spPr>
          <a:xfrm>
            <a:off x="845820" y="1007160"/>
            <a:ext cx="10500360" cy="140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6E1AE4D-FB1D-15B5-AAD6-FB834DC1367E}"/>
              </a:ext>
            </a:extLst>
          </p:cNvPr>
          <p:cNvSpPr txBox="1"/>
          <p:nvPr/>
        </p:nvSpPr>
        <p:spPr>
          <a:xfrm>
            <a:off x="684847" y="1028482"/>
            <a:ext cx="9806941" cy="830997"/>
          </a:xfrm>
          <a:prstGeom prst="rect">
            <a:avLst/>
          </a:prstGeom>
          <a:noFill/>
        </p:spPr>
        <p:txBody>
          <a:bodyPr wrap="square" rtlCol="0">
            <a:spAutoFit/>
          </a:bodyPr>
          <a:lstStyle/>
          <a:p>
            <a:r>
              <a:rPr lang="en-GB" sz="1600" dirty="0"/>
              <a:t>Information you need before you create the application:</a:t>
            </a:r>
          </a:p>
          <a:p>
            <a:r>
              <a:rPr lang="en-GB" sz="1600" dirty="0"/>
              <a:t>	- Name and Description of the new application</a:t>
            </a:r>
          </a:p>
          <a:p>
            <a:r>
              <a:rPr lang="en-GB" sz="1600" dirty="0"/>
              <a:t>	- Module where the new application is going to reside </a:t>
            </a:r>
          </a:p>
        </p:txBody>
      </p:sp>
      <p:pic>
        <p:nvPicPr>
          <p:cNvPr id="9" name="Picture 8">
            <a:extLst>
              <a:ext uri="{FF2B5EF4-FFF2-40B4-BE49-F238E27FC236}">
                <a16:creationId xmlns:a16="http://schemas.microsoft.com/office/drawing/2014/main" id="{01E2FF6E-D4DC-4063-A541-04D00600353B}"/>
              </a:ext>
            </a:extLst>
          </p:cNvPr>
          <p:cNvPicPr>
            <a:picLocks noChangeAspect="1"/>
          </p:cNvPicPr>
          <p:nvPr/>
        </p:nvPicPr>
        <p:blipFill>
          <a:blip r:embed="rId2"/>
          <a:stretch>
            <a:fillRect/>
          </a:stretch>
        </p:blipFill>
        <p:spPr>
          <a:xfrm>
            <a:off x="803313" y="1830200"/>
            <a:ext cx="4555190" cy="4476084"/>
          </a:xfrm>
          <a:prstGeom prst="rect">
            <a:avLst/>
          </a:prstGeom>
          <a:ln>
            <a:solidFill>
              <a:schemeClr val="accent1"/>
            </a:solidFill>
          </a:ln>
        </p:spPr>
      </p:pic>
      <p:sp>
        <p:nvSpPr>
          <p:cNvPr id="11" name="TextBox 10">
            <a:extLst>
              <a:ext uri="{FF2B5EF4-FFF2-40B4-BE49-F238E27FC236}">
                <a16:creationId xmlns:a16="http://schemas.microsoft.com/office/drawing/2014/main" id="{5EF613D4-C5A7-C913-BCC2-F95861FA1603}"/>
              </a:ext>
            </a:extLst>
          </p:cNvPr>
          <p:cNvSpPr txBox="1"/>
          <p:nvPr/>
        </p:nvSpPr>
        <p:spPr>
          <a:xfrm>
            <a:off x="845820" y="2963091"/>
            <a:ext cx="1083951" cy="261610"/>
          </a:xfrm>
          <a:prstGeom prst="rect">
            <a:avLst/>
          </a:prstGeom>
          <a:noFill/>
        </p:spPr>
        <p:txBody>
          <a:bodyPr wrap="none" rtlCol="0">
            <a:spAutoFit/>
          </a:bodyPr>
          <a:lstStyle/>
          <a:p>
            <a:r>
              <a:rPr lang="en-CA" sz="1100" dirty="0"/>
              <a:t>Query Manager</a:t>
            </a:r>
          </a:p>
        </p:txBody>
      </p:sp>
      <p:sp>
        <p:nvSpPr>
          <p:cNvPr id="12" name="TextBox 11">
            <a:extLst>
              <a:ext uri="{FF2B5EF4-FFF2-40B4-BE49-F238E27FC236}">
                <a16:creationId xmlns:a16="http://schemas.microsoft.com/office/drawing/2014/main" id="{37EAA353-16A0-C510-0E95-7856313AC142}"/>
              </a:ext>
            </a:extLst>
          </p:cNvPr>
          <p:cNvSpPr txBox="1"/>
          <p:nvPr/>
        </p:nvSpPr>
        <p:spPr>
          <a:xfrm>
            <a:off x="845820" y="3439336"/>
            <a:ext cx="583814" cy="261610"/>
          </a:xfrm>
          <a:prstGeom prst="rect">
            <a:avLst/>
          </a:prstGeom>
          <a:noFill/>
        </p:spPr>
        <p:txBody>
          <a:bodyPr wrap="none" rtlCol="0">
            <a:spAutoFit/>
          </a:bodyPr>
          <a:lstStyle/>
          <a:p>
            <a:r>
              <a:rPr lang="en-CA" sz="1100" dirty="0"/>
              <a:t>QUERY</a:t>
            </a:r>
          </a:p>
        </p:txBody>
      </p:sp>
      <p:sp>
        <p:nvSpPr>
          <p:cNvPr id="13" name="TextBox 12">
            <a:extLst>
              <a:ext uri="{FF2B5EF4-FFF2-40B4-BE49-F238E27FC236}">
                <a16:creationId xmlns:a16="http://schemas.microsoft.com/office/drawing/2014/main" id="{8C62B848-1B5B-A335-5EC1-53CEE82DE8F5}"/>
              </a:ext>
            </a:extLst>
          </p:cNvPr>
          <p:cNvSpPr txBox="1"/>
          <p:nvPr/>
        </p:nvSpPr>
        <p:spPr>
          <a:xfrm>
            <a:off x="845820" y="3894787"/>
            <a:ext cx="705642" cy="261610"/>
          </a:xfrm>
          <a:prstGeom prst="rect">
            <a:avLst/>
          </a:prstGeom>
          <a:noFill/>
        </p:spPr>
        <p:txBody>
          <a:bodyPr wrap="none" rtlCol="0">
            <a:spAutoFit/>
          </a:bodyPr>
          <a:lstStyle/>
          <a:p>
            <a:r>
              <a:rPr lang="en-CA" sz="1100" dirty="0"/>
              <a:t>QUERYID</a:t>
            </a:r>
          </a:p>
        </p:txBody>
      </p:sp>
      <p:sp>
        <p:nvSpPr>
          <p:cNvPr id="14" name="TextBox 13">
            <a:extLst>
              <a:ext uri="{FF2B5EF4-FFF2-40B4-BE49-F238E27FC236}">
                <a16:creationId xmlns:a16="http://schemas.microsoft.com/office/drawing/2014/main" id="{8B974F76-FFA7-3B6F-25F3-3995745594C6}"/>
              </a:ext>
            </a:extLst>
          </p:cNvPr>
          <p:cNvSpPr txBox="1"/>
          <p:nvPr/>
        </p:nvSpPr>
        <p:spPr>
          <a:xfrm>
            <a:off x="835182" y="4399629"/>
            <a:ext cx="548548" cy="261610"/>
          </a:xfrm>
          <a:prstGeom prst="rect">
            <a:avLst/>
          </a:prstGeom>
          <a:noFill/>
        </p:spPr>
        <p:txBody>
          <a:bodyPr wrap="none" rtlCol="0">
            <a:spAutoFit/>
          </a:bodyPr>
          <a:lstStyle/>
          <a:p>
            <a:r>
              <a:rPr lang="en-CA" sz="1100" dirty="0"/>
              <a:t>SETUP</a:t>
            </a:r>
          </a:p>
        </p:txBody>
      </p:sp>
      <p:sp>
        <p:nvSpPr>
          <p:cNvPr id="15" name="TextBox 14">
            <a:extLst>
              <a:ext uri="{FF2B5EF4-FFF2-40B4-BE49-F238E27FC236}">
                <a16:creationId xmlns:a16="http://schemas.microsoft.com/office/drawing/2014/main" id="{D507F8A1-AB35-F644-D233-7125EBD3C08F}"/>
              </a:ext>
            </a:extLst>
          </p:cNvPr>
          <p:cNvSpPr txBox="1"/>
          <p:nvPr/>
        </p:nvSpPr>
        <p:spPr>
          <a:xfrm>
            <a:off x="6213286" y="4762663"/>
            <a:ext cx="4927952" cy="738664"/>
          </a:xfrm>
          <a:prstGeom prst="rect">
            <a:avLst/>
          </a:prstGeom>
          <a:noFill/>
        </p:spPr>
        <p:txBody>
          <a:bodyPr wrap="none" rtlCol="0">
            <a:spAutoFit/>
          </a:bodyPr>
          <a:lstStyle/>
          <a:p>
            <a:r>
              <a:rPr lang="en-CA" dirty="0"/>
              <a:t>When adding this application into other environments</a:t>
            </a:r>
          </a:p>
          <a:p>
            <a:r>
              <a:rPr lang="en-CA" dirty="0"/>
              <a:t>you can use migration manager to move all changes, or you</a:t>
            </a:r>
            <a:br>
              <a:rPr lang="en-CA" dirty="0"/>
            </a:br>
            <a:r>
              <a:rPr lang="en-CA" dirty="0"/>
              <a:t>can do these steps manually.</a:t>
            </a:r>
          </a:p>
        </p:txBody>
      </p:sp>
      <p:sp>
        <p:nvSpPr>
          <p:cNvPr id="16" name="TextBox 15">
            <a:extLst>
              <a:ext uri="{FF2B5EF4-FFF2-40B4-BE49-F238E27FC236}">
                <a16:creationId xmlns:a16="http://schemas.microsoft.com/office/drawing/2014/main" id="{9939803C-DFED-0D9B-BF39-8B27C86D175D}"/>
              </a:ext>
            </a:extLst>
          </p:cNvPr>
          <p:cNvSpPr txBox="1"/>
          <p:nvPr/>
        </p:nvSpPr>
        <p:spPr>
          <a:xfrm rot="19626676">
            <a:off x="5815833" y="4401025"/>
            <a:ext cx="1249679" cy="461665"/>
          </a:xfrm>
          <a:prstGeom prst="rect">
            <a:avLst/>
          </a:prstGeom>
          <a:noFill/>
        </p:spPr>
        <p:txBody>
          <a:bodyPr wrap="square" rtlCol="0">
            <a:spAutoFit/>
          </a:bodyPr>
          <a:lstStyle/>
          <a:p>
            <a:r>
              <a:rPr lang="en-CA" sz="2400" dirty="0">
                <a:solidFill>
                  <a:srgbClr val="FF0000"/>
                </a:solidFill>
                <a:latin typeface="AcmeFont" pitchFamily="2" charset="0"/>
                <a:cs typeface="AngsanaUPC" panose="020B0502040204020203" pitchFamily="18" charset="-34"/>
              </a:rPr>
              <a:t>TIP</a:t>
            </a:r>
          </a:p>
        </p:txBody>
      </p:sp>
      <p:sp>
        <p:nvSpPr>
          <p:cNvPr id="17" name="Arrow: Left 16">
            <a:extLst>
              <a:ext uri="{FF2B5EF4-FFF2-40B4-BE49-F238E27FC236}">
                <a16:creationId xmlns:a16="http://schemas.microsoft.com/office/drawing/2014/main" id="{D6DB0995-F27B-F682-0C2C-06B40332FBE5}"/>
              </a:ext>
            </a:extLst>
          </p:cNvPr>
          <p:cNvSpPr/>
          <p:nvPr/>
        </p:nvSpPr>
        <p:spPr>
          <a:xfrm>
            <a:off x="2045146" y="2459359"/>
            <a:ext cx="4366726" cy="24456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0E886C0-DC7D-51D7-4DFA-BBE448BB3A6C}"/>
              </a:ext>
            </a:extLst>
          </p:cNvPr>
          <p:cNvSpPr txBox="1"/>
          <p:nvPr/>
        </p:nvSpPr>
        <p:spPr>
          <a:xfrm>
            <a:off x="6665720" y="2264639"/>
            <a:ext cx="4711546" cy="523220"/>
          </a:xfrm>
          <a:prstGeom prst="rect">
            <a:avLst/>
          </a:prstGeom>
          <a:noFill/>
        </p:spPr>
        <p:txBody>
          <a:bodyPr wrap="none" rtlCol="0">
            <a:spAutoFit/>
          </a:bodyPr>
          <a:lstStyle/>
          <a:p>
            <a:r>
              <a:rPr lang="en-US" dirty="0"/>
              <a:t>This will be whatever you want to name your application, </a:t>
            </a:r>
            <a:br>
              <a:rPr lang="en-US" dirty="0"/>
            </a:br>
            <a:r>
              <a:rPr lang="en-US" dirty="0"/>
              <a:t>we called it SS_QUERY</a:t>
            </a:r>
          </a:p>
        </p:txBody>
      </p:sp>
    </p:spTree>
    <p:extLst>
      <p:ext uri="{BB962C8B-B14F-4D97-AF65-F5344CB8AC3E}">
        <p14:creationId xmlns:p14="http://schemas.microsoft.com/office/powerpoint/2010/main" val="26369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A72D55-87CF-F86E-FD94-4CEF71C7CAE0}"/>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Add Column to the List Tab</a:t>
            </a:r>
          </a:p>
        </p:txBody>
      </p:sp>
      <p:sp>
        <p:nvSpPr>
          <p:cNvPr id="2" name="Date Placeholder 1">
            <a:extLst>
              <a:ext uri="{FF2B5EF4-FFF2-40B4-BE49-F238E27FC236}">
                <a16:creationId xmlns:a16="http://schemas.microsoft.com/office/drawing/2014/main" id="{8DE599A6-6AC3-D991-1556-13EA2061720F}"/>
              </a:ext>
            </a:extLst>
          </p:cNvPr>
          <p:cNvSpPr>
            <a:spLocks noGrp="1"/>
          </p:cNvSpPr>
          <p:nvPr>
            <p:ph type="dt" idx="10"/>
          </p:nvPr>
        </p:nvSpPr>
        <p:spPr/>
        <p:txBody>
          <a:bodyPr/>
          <a:lstStyle/>
          <a:p>
            <a:fld id="{5FE196D5-099D-43FC-A189-6299E1BA711D}"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CFFD3EDC-1A66-E5AD-6C4F-F8A3DF13FCC2}"/>
              </a:ext>
            </a:extLst>
          </p:cNvPr>
          <p:cNvSpPr>
            <a:spLocks noGrp="1"/>
          </p:cNvSpPr>
          <p:nvPr>
            <p:ph type="ftr" idx="11"/>
          </p:nvPr>
        </p:nvSpPr>
        <p:spPr/>
        <p:txBody>
          <a:bodyPr/>
          <a:lstStyle/>
          <a:p>
            <a:r>
              <a:rPr lang="en-US" i="1">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ACA7D759-21DB-BAED-B296-C36AFE63A6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6</a:t>
            </a:fld>
            <a:endParaRPr lang="en-US">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B2E1476-D793-5AFE-F345-A8412112C0E8}"/>
              </a:ext>
            </a:extLst>
          </p:cNvPr>
          <p:cNvSpPr txBox="1"/>
          <p:nvPr/>
        </p:nvSpPr>
        <p:spPr>
          <a:xfrm>
            <a:off x="684847" y="1028482"/>
            <a:ext cx="9806941" cy="338554"/>
          </a:xfrm>
          <a:prstGeom prst="rect">
            <a:avLst/>
          </a:prstGeom>
          <a:noFill/>
        </p:spPr>
        <p:txBody>
          <a:bodyPr wrap="square" rtlCol="0">
            <a:spAutoFit/>
          </a:bodyPr>
          <a:lstStyle/>
          <a:p>
            <a:r>
              <a:rPr lang="en-GB" sz="1600" dirty="0"/>
              <a:t>Need to add the PUBLIC flag to the list tab to allow you to filter for public and private queries.</a:t>
            </a:r>
          </a:p>
        </p:txBody>
      </p:sp>
      <p:sp>
        <p:nvSpPr>
          <p:cNvPr id="11" name="TextBox 10">
            <a:extLst>
              <a:ext uri="{FF2B5EF4-FFF2-40B4-BE49-F238E27FC236}">
                <a16:creationId xmlns:a16="http://schemas.microsoft.com/office/drawing/2014/main" id="{8CD9DD41-7E98-CA30-8D71-2E00A1B2E346}"/>
              </a:ext>
            </a:extLst>
          </p:cNvPr>
          <p:cNvSpPr txBox="1"/>
          <p:nvPr/>
        </p:nvSpPr>
        <p:spPr>
          <a:xfrm>
            <a:off x="4222808" y="1575366"/>
            <a:ext cx="5900398" cy="369332"/>
          </a:xfrm>
          <a:prstGeom prst="rect">
            <a:avLst/>
          </a:prstGeom>
          <a:noFill/>
        </p:spPr>
        <p:txBody>
          <a:bodyPr wrap="none" rtlCol="0">
            <a:spAutoFit/>
          </a:bodyPr>
          <a:lstStyle/>
          <a:p>
            <a:r>
              <a:rPr lang="en-CA" b="1" dirty="0"/>
              <a:t>Click and Drag a Table Column to the last place on the Right</a:t>
            </a:r>
            <a:endParaRPr lang="en-CA" dirty="0"/>
          </a:p>
        </p:txBody>
      </p:sp>
      <p:pic>
        <p:nvPicPr>
          <p:cNvPr id="12" name="Picture 11">
            <a:extLst>
              <a:ext uri="{FF2B5EF4-FFF2-40B4-BE49-F238E27FC236}">
                <a16:creationId xmlns:a16="http://schemas.microsoft.com/office/drawing/2014/main" id="{D749354C-523D-2F6A-7916-AF35C09CC2A6}"/>
              </a:ext>
            </a:extLst>
          </p:cNvPr>
          <p:cNvPicPr>
            <a:picLocks noChangeAspect="1"/>
          </p:cNvPicPr>
          <p:nvPr/>
        </p:nvPicPr>
        <p:blipFill>
          <a:blip r:embed="rId2"/>
          <a:stretch>
            <a:fillRect/>
          </a:stretch>
        </p:blipFill>
        <p:spPr>
          <a:xfrm>
            <a:off x="585412" y="1468386"/>
            <a:ext cx="800100" cy="819150"/>
          </a:xfrm>
          <a:prstGeom prst="rect">
            <a:avLst/>
          </a:prstGeom>
        </p:spPr>
      </p:pic>
      <p:pic>
        <p:nvPicPr>
          <p:cNvPr id="13" name="Picture 12">
            <a:extLst>
              <a:ext uri="{FF2B5EF4-FFF2-40B4-BE49-F238E27FC236}">
                <a16:creationId xmlns:a16="http://schemas.microsoft.com/office/drawing/2014/main" id="{D1438DF3-3D82-A0A1-CB94-E1F0CFEE3BEA}"/>
              </a:ext>
            </a:extLst>
          </p:cNvPr>
          <p:cNvPicPr>
            <a:picLocks noChangeAspect="1"/>
          </p:cNvPicPr>
          <p:nvPr/>
        </p:nvPicPr>
        <p:blipFill>
          <a:blip r:embed="rId3"/>
          <a:stretch>
            <a:fillRect/>
          </a:stretch>
        </p:blipFill>
        <p:spPr>
          <a:xfrm>
            <a:off x="1804035" y="1941211"/>
            <a:ext cx="2000250" cy="1104900"/>
          </a:xfrm>
          <a:prstGeom prst="rect">
            <a:avLst/>
          </a:prstGeom>
        </p:spPr>
      </p:pic>
      <p:sp>
        <p:nvSpPr>
          <p:cNvPr id="14" name="TextBox 13">
            <a:extLst>
              <a:ext uri="{FF2B5EF4-FFF2-40B4-BE49-F238E27FC236}">
                <a16:creationId xmlns:a16="http://schemas.microsoft.com/office/drawing/2014/main" id="{AD1DD0F7-BCD6-3901-BC13-1DA5BE294E8C}"/>
              </a:ext>
            </a:extLst>
          </p:cNvPr>
          <p:cNvSpPr txBox="1"/>
          <p:nvPr/>
        </p:nvSpPr>
        <p:spPr>
          <a:xfrm>
            <a:off x="4222808" y="2308995"/>
            <a:ext cx="4464043" cy="369332"/>
          </a:xfrm>
          <a:prstGeom prst="rect">
            <a:avLst/>
          </a:prstGeom>
          <a:noFill/>
        </p:spPr>
        <p:txBody>
          <a:bodyPr wrap="none" rtlCol="0">
            <a:spAutoFit/>
          </a:bodyPr>
          <a:lstStyle/>
          <a:p>
            <a:r>
              <a:rPr lang="en-CA" b="1" dirty="0"/>
              <a:t>Right Click on that field and select properties</a:t>
            </a:r>
            <a:endParaRPr lang="en-CA" dirty="0"/>
          </a:p>
        </p:txBody>
      </p:sp>
      <p:pic>
        <p:nvPicPr>
          <p:cNvPr id="15" name="Picture 14">
            <a:extLst>
              <a:ext uri="{FF2B5EF4-FFF2-40B4-BE49-F238E27FC236}">
                <a16:creationId xmlns:a16="http://schemas.microsoft.com/office/drawing/2014/main" id="{2FC5B0FE-1143-D804-5E08-9B8959136C6A}"/>
              </a:ext>
            </a:extLst>
          </p:cNvPr>
          <p:cNvPicPr>
            <a:picLocks noChangeAspect="1"/>
          </p:cNvPicPr>
          <p:nvPr/>
        </p:nvPicPr>
        <p:blipFill>
          <a:blip r:embed="rId4"/>
          <a:stretch>
            <a:fillRect/>
          </a:stretch>
        </p:blipFill>
        <p:spPr>
          <a:xfrm>
            <a:off x="8638222" y="2251866"/>
            <a:ext cx="1749743" cy="3797315"/>
          </a:xfrm>
          <a:prstGeom prst="rect">
            <a:avLst/>
          </a:prstGeom>
          <a:ln>
            <a:solidFill>
              <a:schemeClr val="accent1"/>
            </a:solidFill>
          </a:ln>
        </p:spPr>
      </p:pic>
      <p:sp>
        <p:nvSpPr>
          <p:cNvPr id="16" name="TextBox 15">
            <a:extLst>
              <a:ext uri="{FF2B5EF4-FFF2-40B4-BE49-F238E27FC236}">
                <a16:creationId xmlns:a16="http://schemas.microsoft.com/office/drawing/2014/main" id="{90EB5060-7879-52E5-F202-A4082D3A91F0}"/>
              </a:ext>
            </a:extLst>
          </p:cNvPr>
          <p:cNvSpPr txBox="1"/>
          <p:nvPr/>
        </p:nvSpPr>
        <p:spPr>
          <a:xfrm>
            <a:off x="6096000" y="3528195"/>
            <a:ext cx="2127698" cy="369332"/>
          </a:xfrm>
          <a:prstGeom prst="rect">
            <a:avLst/>
          </a:prstGeom>
          <a:noFill/>
        </p:spPr>
        <p:txBody>
          <a:bodyPr wrap="none" rtlCol="0">
            <a:spAutoFit/>
          </a:bodyPr>
          <a:lstStyle/>
          <a:p>
            <a:r>
              <a:rPr lang="en-CA" b="1" dirty="0"/>
              <a:t>Attribute = ISPUBLIC</a:t>
            </a:r>
          </a:p>
        </p:txBody>
      </p:sp>
    </p:spTree>
    <p:extLst>
      <p:ext uri="{BB962C8B-B14F-4D97-AF65-F5344CB8AC3E}">
        <p14:creationId xmlns:p14="http://schemas.microsoft.com/office/powerpoint/2010/main" val="2210622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84B8A3-5CF5-9B45-2411-69A2C6087F6A}"/>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Adding Data from Related Tables</a:t>
            </a:r>
          </a:p>
        </p:txBody>
      </p:sp>
      <p:sp>
        <p:nvSpPr>
          <p:cNvPr id="2" name="Date Placeholder 1">
            <a:extLst>
              <a:ext uri="{FF2B5EF4-FFF2-40B4-BE49-F238E27FC236}">
                <a16:creationId xmlns:a16="http://schemas.microsoft.com/office/drawing/2014/main" id="{A30F1543-3E63-CCD6-2566-0ACDFB4A2B58}"/>
              </a:ext>
            </a:extLst>
          </p:cNvPr>
          <p:cNvSpPr>
            <a:spLocks noGrp="1"/>
          </p:cNvSpPr>
          <p:nvPr>
            <p:ph type="dt" idx="10"/>
          </p:nvPr>
        </p:nvSpPr>
        <p:spPr/>
        <p:txBody>
          <a:bodyPr/>
          <a:lstStyle/>
          <a:p>
            <a:fld id="{20658591-249F-442F-B382-4A1F547FDE2C}"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5F228CC0-6869-969D-A4FC-143A421A0972}"/>
              </a:ext>
            </a:extLst>
          </p:cNvPr>
          <p:cNvSpPr>
            <a:spLocks noGrp="1"/>
          </p:cNvSpPr>
          <p:nvPr>
            <p:ph type="ftr" idx="11"/>
          </p:nvPr>
        </p:nvSpPr>
        <p:spPr/>
        <p:txBody>
          <a:bodyPr/>
          <a:lstStyle/>
          <a:p>
            <a:r>
              <a:rPr lang="en-US" i="1" dirty="0">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71F046F0-16DA-CA21-5BDE-9328C4BCDC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7</a:t>
            </a:fld>
            <a:endParaRPr lang="en-US">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2B73A67-C203-8E1D-C1E1-4C7DDACEF756}"/>
              </a:ext>
            </a:extLst>
          </p:cNvPr>
          <p:cNvSpPr txBox="1"/>
          <p:nvPr/>
        </p:nvSpPr>
        <p:spPr>
          <a:xfrm>
            <a:off x="684847" y="1028482"/>
            <a:ext cx="9806941" cy="4832092"/>
          </a:xfrm>
          <a:prstGeom prst="rect">
            <a:avLst/>
          </a:prstGeom>
          <a:noFill/>
        </p:spPr>
        <p:txBody>
          <a:bodyPr wrap="square" rtlCol="0">
            <a:spAutoFit/>
          </a:bodyPr>
          <a:lstStyle/>
          <a:p>
            <a:pPr marL="285750" indent="-285750">
              <a:buFont typeface="Arial" panose="020B0604020202020204" pitchFamily="34" charset="0"/>
              <a:buChar char="•"/>
            </a:pPr>
            <a:r>
              <a:rPr lang="en-GB" b="1" dirty="0"/>
              <a:t>Adding a table showing which Start Centers are Using the Query</a:t>
            </a:r>
          </a:p>
          <a:p>
            <a:pPr marL="742950" lvl="1" indent="-285750">
              <a:buFont typeface="Arial" panose="020B0604020202020204" pitchFamily="34" charset="0"/>
              <a:buChar char="•"/>
            </a:pPr>
            <a:r>
              <a:rPr lang="en-GB" b="1" dirty="0"/>
              <a:t>Create the relationship to the SCTEMPLATE table</a:t>
            </a:r>
            <a:br>
              <a:rPr lang="en-GB" b="1" dirty="0"/>
            </a:br>
            <a:br>
              <a:rPr lang="en-GB" b="1" dirty="0"/>
            </a:br>
            <a:endParaRPr lang="en-GB" b="1" dirty="0"/>
          </a:p>
          <a:p>
            <a:pPr lvl="1"/>
            <a:endParaRPr lang="en-GB" b="1" dirty="0"/>
          </a:p>
          <a:p>
            <a:pPr lvl="1"/>
            <a:endParaRPr lang="en-GB" b="1" dirty="0"/>
          </a:p>
          <a:p>
            <a:pPr lvl="1"/>
            <a:endParaRPr lang="en-GB" b="1" dirty="0"/>
          </a:p>
          <a:p>
            <a:pPr lvl="1"/>
            <a:endParaRPr lang="en-GB" b="1" dirty="0"/>
          </a:p>
          <a:p>
            <a:pPr lvl="1"/>
            <a:r>
              <a:rPr lang="en-GB" b="1" dirty="0">
                <a:solidFill>
                  <a:srgbClr val="FF0000"/>
                </a:solidFill>
              </a:rPr>
              <a:t>NOTE: This relationship only needs to be created once for this class.  It can be used by all students.</a:t>
            </a:r>
            <a:br>
              <a:rPr lang="en-GB" b="1" dirty="0">
                <a:solidFill>
                  <a:srgbClr val="FF0000"/>
                </a:solidFill>
              </a:rPr>
            </a:br>
            <a:endParaRPr lang="en-GB" b="1" dirty="0">
              <a:solidFill>
                <a:srgbClr val="FF0000"/>
              </a:solidFill>
            </a:endParaRPr>
          </a:p>
          <a:p>
            <a:pPr marL="742950" lvl="1" indent="-285750">
              <a:buFont typeface="Arial" panose="020B0604020202020204" pitchFamily="34" charset="0"/>
              <a:buChar char="•"/>
            </a:pPr>
            <a:r>
              <a:rPr lang="en-GB" b="1" dirty="0"/>
              <a:t>Adding the table to the applications details tab</a:t>
            </a:r>
            <a:br>
              <a:rPr lang="en-GB" b="1" dirty="0"/>
            </a:br>
            <a:br>
              <a:rPr lang="en-GB" b="1" dirty="0"/>
            </a:br>
            <a:r>
              <a:rPr lang="en-GB" b="1" dirty="0"/>
              <a:t>		Click and drag a new section onto the application details tab at the bottom</a:t>
            </a:r>
          </a:p>
          <a:p>
            <a:pPr lvl="1"/>
            <a:endParaRPr lang="en-GB" b="1" dirty="0"/>
          </a:p>
          <a:p>
            <a:pPr lvl="1"/>
            <a:r>
              <a:rPr lang="en-GB" b="1" dirty="0"/>
              <a:t>		Then click and drag a table into that section.  Right click on the table and select properties</a:t>
            </a:r>
            <a:br>
              <a:rPr lang="en-GB" b="1" dirty="0"/>
            </a:br>
            <a:endParaRPr lang="en-GB" b="1" dirty="0"/>
          </a:p>
          <a:p>
            <a:pPr lvl="1"/>
            <a:endParaRPr lang="en-GB" b="1" dirty="0"/>
          </a:p>
          <a:p>
            <a:endParaRPr lang="en-GB" b="1" dirty="0"/>
          </a:p>
          <a:p>
            <a:endParaRPr lang="en-GB" b="1" dirty="0"/>
          </a:p>
          <a:p>
            <a:endParaRPr lang="en-GB" b="1" dirty="0"/>
          </a:p>
          <a:p>
            <a:r>
              <a:rPr lang="en-GB" dirty="0"/>
              <a:t>NOTE: The clause above has been tested and works with the training database (which is DB2).  </a:t>
            </a:r>
          </a:p>
          <a:p>
            <a:r>
              <a:rPr lang="en-GB" dirty="0"/>
              <a:t>It may need to be modified if your database is SQL Server.</a:t>
            </a:r>
          </a:p>
        </p:txBody>
      </p:sp>
      <p:pic>
        <p:nvPicPr>
          <p:cNvPr id="8" name="Picture 7">
            <a:extLst>
              <a:ext uri="{FF2B5EF4-FFF2-40B4-BE49-F238E27FC236}">
                <a16:creationId xmlns:a16="http://schemas.microsoft.com/office/drawing/2014/main" id="{70C62D54-A977-0EBE-AF16-409098ED0397}"/>
              </a:ext>
            </a:extLst>
          </p:cNvPr>
          <p:cNvPicPr>
            <a:picLocks noChangeAspect="1"/>
          </p:cNvPicPr>
          <p:nvPr/>
        </p:nvPicPr>
        <p:blipFill>
          <a:blip r:embed="rId2"/>
          <a:stretch>
            <a:fillRect/>
          </a:stretch>
        </p:blipFill>
        <p:spPr>
          <a:xfrm>
            <a:off x="734263" y="1595403"/>
            <a:ext cx="10096500" cy="1609725"/>
          </a:xfrm>
          <a:prstGeom prst="rect">
            <a:avLst/>
          </a:prstGeom>
          <a:ln>
            <a:noFill/>
          </a:ln>
        </p:spPr>
      </p:pic>
      <p:pic>
        <p:nvPicPr>
          <p:cNvPr id="10" name="Picture 9">
            <a:extLst>
              <a:ext uri="{FF2B5EF4-FFF2-40B4-BE49-F238E27FC236}">
                <a16:creationId xmlns:a16="http://schemas.microsoft.com/office/drawing/2014/main" id="{97A2D6A8-0463-B1EC-E509-7B83DD527DFB}"/>
              </a:ext>
            </a:extLst>
          </p:cNvPr>
          <p:cNvPicPr>
            <a:picLocks noChangeAspect="1"/>
          </p:cNvPicPr>
          <p:nvPr/>
        </p:nvPicPr>
        <p:blipFill>
          <a:blip r:embed="rId3"/>
          <a:stretch>
            <a:fillRect/>
          </a:stretch>
        </p:blipFill>
        <p:spPr>
          <a:xfrm>
            <a:off x="1494155" y="3978910"/>
            <a:ext cx="628650" cy="647700"/>
          </a:xfrm>
          <a:prstGeom prst="rect">
            <a:avLst/>
          </a:prstGeom>
        </p:spPr>
      </p:pic>
      <p:pic>
        <p:nvPicPr>
          <p:cNvPr id="11" name="Picture 10">
            <a:extLst>
              <a:ext uri="{FF2B5EF4-FFF2-40B4-BE49-F238E27FC236}">
                <a16:creationId xmlns:a16="http://schemas.microsoft.com/office/drawing/2014/main" id="{EC5A0160-7EDE-06D9-C5FC-15A572CBBF72}"/>
              </a:ext>
            </a:extLst>
          </p:cNvPr>
          <p:cNvPicPr>
            <a:picLocks noChangeAspect="1"/>
          </p:cNvPicPr>
          <p:nvPr/>
        </p:nvPicPr>
        <p:blipFill>
          <a:blip r:embed="rId4"/>
          <a:stretch>
            <a:fillRect/>
          </a:stretch>
        </p:blipFill>
        <p:spPr>
          <a:xfrm>
            <a:off x="1494155" y="4626610"/>
            <a:ext cx="552450" cy="676275"/>
          </a:xfrm>
          <a:prstGeom prst="rect">
            <a:avLst/>
          </a:prstGeom>
        </p:spPr>
      </p:pic>
      <p:sp>
        <p:nvSpPr>
          <p:cNvPr id="12" name="Rectangle 11">
            <a:extLst>
              <a:ext uri="{FF2B5EF4-FFF2-40B4-BE49-F238E27FC236}">
                <a16:creationId xmlns:a16="http://schemas.microsoft.com/office/drawing/2014/main" id="{BC1BDF56-6EBB-1ED6-B798-075072597C12}"/>
              </a:ext>
            </a:extLst>
          </p:cNvPr>
          <p:cNvSpPr/>
          <p:nvPr/>
        </p:nvSpPr>
        <p:spPr>
          <a:xfrm rot="19220643">
            <a:off x="9076395" y="4565911"/>
            <a:ext cx="3296942" cy="830997"/>
          </a:xfrm>
          <a:prstGeom prst="rect">
            <a:avLst/>
          </a:prstGeom>
        </p:spPr>
        <p:txBody>
          <a:bodyPr wrap="square">
            <a:spAutoFit/>
          </a:bodyPr>
          <a:lstStyle/>
          <a:p>
            <a:r>
              <a:rPr lang="en-CA" sz="1200" dirty="0"/>
              <a:t>For an Oracle database the || concatenation works but for SQL Server the Where Clause needs to be "presentation like ('%' + :clausename + '%')"</a:t>
            </a:r>
          </a:p>
        </p:txBody>
      </p:sp>
      <p:sp>
        <p:nvSpPr>
          <p:cNvPr id="13" name="TextBox 12">
            <a:extLst>
              <a:ext uri="{FF2B5EF4-FFF2-40B4-BE49-F238E27FC236}">
                <a16:creationId xmlns:a16="http://schemas.microsoft.com/office/drawing/2014/main" id="{DAC799A9-7214-CC34-60BE-F6F943A815A5}"/>
              </a:ext>
            </a:extLst>
          </p:cNvPr>
          <p:cNvSpPr txBox="1"/>
          <p:nvPr/>
        </p:nvSpPr>
        <p:spPr>
          <a:xfrm rot="19327791">
            <a:off x="8829859" y="5602620"/>
            <a:ext cx="1249679" cy="369332"/>
          </a:xfrm>
          <a:prstGeom prst="rect">
            <a:avLst/>
          </a:prstGeom>
          <a:noFill/>
        </p:spPr>
        <p:txBody>
          <a:bodyPr wrap="square" rtlCol="0">
            <a:spAutoFit/>
          </a:bodyPr>
          <a:lstStyle/>
          <a:p>
            <a:r>
              <a:rPr lang="en-CA" dirty="0">
                <a:solidFill>
                  <a:srgbClr val="FF0000"/>
                </a:solidFill>
                <a:latin typeface="AcmeFont" pitchFamily="2" charset="0"/>
              </a:rPr>
              <a:t>TIP</a:t>
            </a:r>
          </a:p>
        </p:txBody>
      </p:sp>
    </p:spTree>
    <p:extLst>
      <p:ext uri="{BB962C8B-B14F-4D97-AF65-F5344CB8AC3E}">
        <p14:creationId xmlns:p14="http://schemas.microsoft.com/office/powerpoint/2010/main" val="1032888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62AD07-38E1-F105-83D4-DC8761A6D70B}"/>
              </a:ext>
            </a:extLst>
          </p:cNvPr>
          <p:cNvSpPr>
            <a:spLocks noGrp="1"/>
          </p:cNvSpPr>
          <p:nvPr>
            <p:ph type="dt" idx="10"/>
          </p:nvPr>
        </p:nvSpPr>
        <p:spPr/>
        <p:txBody>
          <a:bodyPr/>
          <a:lstStyle/>
          <a:p>
            <a:fld id="{890102F6-B0D3-4889-9EE9-C13C4F6B91F7}"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687AFD24-48C6-F0B6-0CAC-6E68A243766D}"/>
              </a:ext>
            </a:extLst>
          </p:cNvPr>
          <p:cNvSpPr>
            <a:spLocks noGrp="1"/>
          </p:cNvSpPr>
          <p:nvPr>
            <p:ph type="ftr" idx="11"/>
          </p:nvPr>
        </p:nvSpPr>
        <p:spPr/>
        <p:txBody>
          <a:bodyPr/>
          <a:lstStyle/>
          <a:p>
            <a:r>
              <a:rPr lang="en-US" i="1" dirty="0">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A13E7C2A-4A0A-B0F6-3EAC-CEEADA8E53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8</a:t>
            </a:fld>
            <a:endParaRPr lang="en-US">
              <a:latin typeface="Calibri" panose="020F0502020204030204" pitchFamily="34" charset="0"/>
              <a:cs typeface="Calibri" panose="020F0502020204030204" pitchFamily="34" charset="0"/>
            </a:endParaRPr>
          </a:p>
        </p:txBody>
      </p:sp>
      <p:sp>
        <p:nvSpPr>
          <p:cNvPr id="12" name="Title 3">
            <a:extLst>
              <a:ext uri="{FF2B5EF4-FFF2-40B4-BE49-F238E27FC236}">
                <a16:creationId xmlns:a16="http://schemas.microsoft.com/office/drawing/2014/main" id="{E5F6D580-22F9-3680-E605-2D2F442BE6A6}"/>
              </a:ext>
            </a:extLst>
          </p:cNvPr>
          <p:cNvSpPr>
            <a:spLocks noGrp="1"/>
          </p:cNvSpPr>
          <p:nvPr>
            <p:ph type="title"/>
          </p:nvPr>
        </p:nvSpPr>
        <p:spPr>
          <a:xfrm>
            <a:off x="180174" y="0"/>
            <a:ext cx="9980776" cy="830998"/>
          </a:xfrm>
        </p:spPr>
        <p:txBody>
          <a:bodyPr/>
          <a:lstStyle/>
          <a:p>
            <a:r>
              <a:rPr lang="en-US" dirty="0">
                <a:latin typeface="Calibri" panose="020F0502020204030204" pitchFamily="34" charset="0"/>
                <a:cs typeface="Calibri" panose="020F0502020204030204" pitchFamily="34" charset="0"/>
              </a:rPr>
              <a:t>Adding Data from Related Tables</a:t>
            </a:r>
          </a:p>
        </p:txBody>
      </p:sp>
      <p:sp>
        <p:nvSpPr>
          <p:cNvPr id="14" name="TextBox 13">
            <a:extLst>
              <a:ext uri="{FF2B5EF4-FFF2-40B4-BE49-F238E27FC236}">
                <a16:creationId xmlns:a16="http://schemas.microsoft.com/office/drawing/2014/main" id="{466EA209-B77F-8965-9D84-AEFE6FBE930B}"/>
              </a:ext>
            </a:extLst>
          </p:cNvPr>
          <p:cNvSpPr txBox="1"/>
          <p:nvPr/>
        </p:nvSpPr>
        <p:spPr>
          <a:xfrm>
            <a:off x="684847" y="1028482"/>
            <a:ext cx="9806941" cy="5047536"/>
          </a:xfrm>
          <a:prstGeom prst="rect">
            <a:avLst/>
          </a:prstGeom>
          <a:noFill/>
        </p:spPr>
        <p:txBody>
          <a:bodyPr wrap="square" rtlCol="0">
            <a:spAutoFit/>
          </a:bodyPr>
          <a:lstStyle/>
          <a:p>
            <a:pPr lvl="1"/>
            <a:endParaRPr lang="en-GB" b="1" dirty="0"/>
          </a:p>
          <a:p>
            <a:pPr lvl="1"/>
            <a:endParaRPr lang="en-GB" b="1" dirty="0"/>
          </a:p>
          <a:p>
            <a:pPr lvl="1"/>
            <a:endParaRPr lang="en-GB" b="1" dirty="0"/>
          </a:p>
          <a:p>
            <a:pPr lvl="1"/>
            <a:endParaRPr lang="en-GB" b="1" dirty="0"/>
          </a:p>
          <a:p>
            <a:pPr lvl="1"/>
            <a:endParaRPr lang="en-GB" b="1" dirty="0"/>
          </a:p>
          <a:p>
            <a:pPr lvl="1"/>
            <a:endParaRPr lang="en-GB" b="1" dirty="0"/>
          </a:p>
          <a:p>
            <a:pPr lvl="1"/>
            <a:endParaRPr lang="en-GB" b="1" dirty="0"/>
          </a:p>
          <a:p>
            <a:pPr lvl="1"/>
            <a:endParaRPr lang="en-GB" b="1" dirty="0"/>
          </a:p>
          <a:p>
            <a:pPr lvl="1"/>
            <a:endParaRPr lang="en-GB" b="1" dirty="0"/>
          </a:p>
          <a:p>
            <a:pPr lvl="1"/>
            <a:endParaRPr lang="en-GB" b="1" dirty="0"/>
          </a:p>
          <a:p>
            <a:pPr lvl="1"/>
            <a:endParaRPr lang="en-GB" b="1" dirty="0"/>
          </a:p>
          <a:p>
            <a:pPr lvl="1"/>
            <a:endParaRPr lang="en-GB" b="1" dirty="0"/>
          </a:p>
          <a:p>
            <a:pPr lvl="1"/>
            <a:endParaRPr lang="en-GB" b="1" dirty="0"/>
          </a:p>
          <a:p>
            <a:pPr lvl="1"/>
            <a:endParaRPr lang="en-GB" b="1" dirty="0"/>
          </a:p>
          <a:p>
            <a:pPr lvl="1"/>
            <a:endParaRPr lang="en-GB" b="1" dirty="0"/>
          </a:p>
          <a:p>
            <a:pPr lvl="1"/>
            <a:endParaRPr lang="en-GB" b="1" dirty="0"/>
          </a:p>
          <a:p>
            <a:pPr lvl="1"/>
            <a:endParaRPr lang="en-GB" b="1" dirty="0"/>
          </a:p>
          <a:p>
            <a:pPr lvl="1"/>
            <a:endParaRPr lang="en-GB" b="1" dirty="0"/>
          </a:p>
          <a:p>
            <a:pPr lvl="1"/>
            <a:endParaRPr lang="en-GB" b="1" dirty="0"/>
          </a:p>
          <a:p>
            <a:pPr lvl="1"/>
            <a:endParaRPr lang="en-GB" b="1" dirty="0"/>
          </a:p>
          <a:p>
            <a:pPr lvl="1"/>
            <a:endParaRPr lang="en-GB" b="1" dirty="0"/>
          </a:p>
          <a:p>
            <a:r>
              <a:rPr lang="en-GB" dirty="0"/>
              <a:t>Properties of the table – Relationship = SCTEMPLATE – datasource ID and Control ID will be different for </a:t>
            </a:r>
          </a:p>
          <a:p>
            <a:r>
              <a:rPr lang="en-GB" dirty="0"/>
              <a:t>each student</a:t>
            </a:r>
          </a:p>
        </p:txBody>
      </p:sp>
      <p:pic>
        <p:nvPicPr>
          <p:cNvPr id="15" name="Picture 14">
            <a:extLst>
              <a:ext uri="{FF2B5EF4-FFF2-40B4-BE49-F238E27FC236}">
                <a16:creationId xmlns:a16="http://schemas.microsoft.com/office/drawing/2014/main" id="{D4AD47F9-4161-E2B3-246B-04A336F48254}"/>
              </a:ext>
            </a:extLst>
          </p:cNvPr>
          <p:cNvPicPr>
            <a:picLocks noChangeAspect="1"/>
          </p:cNvPicPr>
          <p:nvPr/>
        </p:nvPicPr>
        <p:blipFill>
          <a:blip r:embed="rId2"/>
          <a:stretch>
            <a:fillRect/>
          </a:stretch>
        </p:blipFill>
        <p:spPr>
          <a:xfrm>
            <a:off x="1068561" y="1210964"/>
            <a:ext cx="3254057" cy="4131430"/>
          </a:xfrm>
          <a:prstGeom prst="rect">
            <a:avLst/>
          </a:prstGeom>
          <a:ln>
            <a:solidFill>
              <a:schemeClr val="accent1"/>
            </a:solidFill>
          </a:ln>
        </p:spPr>
      </p:pic>
      <p:pic>
        <p:nvPicPr>
          <p:cNvPr id="16" name="Picture 15">
            <a:extLst>
              <a:ext uri="{FF2B5EF4-FFF2-40B4-BE49-F238E27FC236}">
                <a16:creationId xmlns:a16="http://schemas.microsoft.com/office/drawing/2014/main" id="{E29196EF-BABA-3C46-24E2-D0737D6747E2}"/>
              </a:ext>
            </a:extLst>
          </p:cNvPr>
          <p:cNvPicPr>
            <a:picLocks noChangeAspect="1"/>
          </p:cNvPicPr>
          <p:nvPr/>
        </p:nvPicPr>
        <p:blipFill>
          <a:blip r:embed="rId3"/>
          <a:stretch>
            <a:fillRect/>
          </a:stretch>
        </p:blipFill>
        <p:spPr>
          <a:xfrm>
            <a:off x="5473700" y="1210964"/>
            <a:ext cx="2901623" cy="3889409"/>
          </a:xfrm>
          <a:prstGeom prst="rect">
            <a:avLst/>
          </a:prstGeom>
          <a:ln>
            <a:solidFill>
              <a:schemeClr val="accent1"/>
            </a:solidFill>
          </a:ln>
        </p:spPr>
      </p:pic>
      <p:sp>
        <p:nvSpPr>
          <p:cNvPr id="17" name="TextBox 16">
            <a:extLst>
              <a:ext uri="{FF2B5EF4-FFF2-40B4-BE49-F238E27FC236}">
                <a16:creationId xmlns:a16="http://schemas.microsoft.com/office/drawing/2014/main" id="{5903ACD5-F4B5-171C-D1D3-39E6A6F2D2D4}"/>
              </a:ext>
            </a:extLst>
          </p:cNvPr>
          <p:cNvSpPr txBox="1"/>
          <p:nvPr/>
        </p:nvSpPr>
        <p:spPr>
          <a:xfrm>
            <a:off x="9367520" y="2865120"/>
            <a:ext cx="1874231" cy="1015663"/>
          </a:xfrm>
          <a:prstGeom prst="rect">
            <a:avLst/>
          </a:prstGeom>
          <a:noFill/>
        </p:spPr>
        <p:txBody>
          <a:bodyPr wrap="none" rtlCol="0">
            <a:spAutoFit/>
          </a:bodyPr>
          <a:lstStyle/>
          <a:p>
            <a:r>
              <a:rPr lang="en-CA" sz="1200" dirty="0"/>
              <a:t>Make the input</a:t>
            </a:r>
            <a:br>
              <a:rPr lang="en-CA" sz="1200" dirty="0"/>
            </a:br>
            <a:r>
              <a:rPr lang="en-CA" sz="1200" dirty="0"/>
              <a:t>mode for the table =</a:t>
            </a:r>
            <a:br>
              <a:rPr lang="en-CA" sz="1200" dirty="0"/>
            </a:br>
            <a:r>
              <a:rPr lang="en-CA" sz="1200" dirty="0"/>
              <a:t>readonly so that the data</a:t>
            </a:r>
            <a:br>
              <a:rPr lang="en-CA" sz="1200" dirty="0"/>
            </a:br>
            <a:r>
              <a:rPr lang="en-CA" sz="1200" dirty="0"/>
              <a:t>cannot be updated by</a:t>
            </a:r>
            <a:br>
              <a:rPr lang="en-CA" sz="1200" dirty="0"/>
            </a:br>
            <a:r>
              <a:rPr lang="en-CA" sz="1200" dirty="0"/>
              <a:t>the user.</a:t>
            </a:r>
          </a:p>
        </p:txBody>
      </p:sp>
      <p:sp>
        <p:nvSpPr>
          <p:cNvPr id="18" name="TextBox 17">
            <a:extLst>
              <a:ext uri="{FF2B5EF4-FFF2-40B4-BE49-F238E27FC236}">
                <a16:creationId xmlns:a16="http://schemas.microsoft.com/office/drawing/2014/main" id="{23BF2D0F-8C9C-AEB6-62F0-43123036DCF3}"/>
              </a:ext>
            </a:extLst>
          </p:cNvPr>
          <p:cNvSpPr txBox="1"/>
          <p:nvPr/>
        </p:nvSpPr>
        <p:spPr>
          <a:xfrm rot="19626676">
            <a:off x="9036109" y="2484300"/>
            <a:ext cx="1249679" cy="276999"/>
          </a:xfrm>
          <a:prstGeom prst="rect">
            <a:avLst/>
          </a:prstGeom>
          <a:noFill/>
        </p:spPr>
        <p:txBody>
          <a:bodyPr wrap="square" rtlCol="0">
            <a:spAutoFit/>
          </a:bodyPr>
          <a:lstStyle/>
          <a:p>
            <a:r>
              <a:rPr lang="en-CA" sz="1200" dirty="0">
                <a:solidFill>
                  <a:srgbClr val="FF0000"/>
                </a:solidFill>
                <a:latin typeface="AcmeFont" pitchFamily="2" charset="0"/>
              </a:rPr>
              <a:t>NOTE</a:t>
            </a:r>
          </a:p>
        </p:txBody>
      </p:sp>
    </p:spTree>
    <p:extLst>
      <p:ext uri="{BB962C8B-B14F-4D97-AF65-F5344CB8AC3E}">
        <p14:creationId xmlns:p14="http://schemas.microsoft.com/office/powerpoint/2010/main" val="2599583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02FD70-F785-2392-FB32-9F3DA88D0ED5}"/>
              </a:ext>
            </a:extLst>
          </p:cNvPr>
          <p:cNvSpPr>
            <a:spLocks noGrp="1"/>
          </p:cNvSpPr>
          <p:nvPr>
            <p:ph type="dt" idx="10"/>
          </p:nvPr>
        </p:nvSpPr>
        <p:spPr/>
        <p:txBody>
          <a:bodyPr/>
          <a:lstStyle/>
          <a:p>
            <a:fld id="{2F7122AC-2EC9-4CEB-B13C-3065148A5922}" type="datetime1">
              <a:rPr lang="en-US" smtClean="0">
                <a:latin typeface="Calibri" panose="020F0502020204030204" pitchFamily="34" charset="0"/>
                <a:cs typeface="Calibri" panose="020F0502020204030204" pitchFamily="34" charset="0"/>
              </a:rPr>
              <a:t>1/10/2024</a:t>
            </a:fld>
            <a:endParaRPr lang="en-US" dirty="0">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77D8F5D1-1885-1DCC-8ED6-A758327D30B9}"/>
              </a:ext>
            </a:extLst>
          </p:cNvPr>
          <p:cNvSpPr>
            <a:spLocks noGrp="1"/>
          </p:cNvSpPr>
          <p:nvPr>
            <p:ph type="ftr" idx="11"/>
          </p:nvPr>
        </p:nvSpPr>
        <p:spPr/>
        <p:txBody>
          <a:bodyPr/>
          <a:lstStyle/>
          <a:p>
            <a:r>
              <a:rPr lang="en-US" i="1">
                <a:solidFill>
                  <a:schemeClr val="bg1">
                    <a:lumMod val="65000"/>
                  </a:schemeClr>
                </a:solidFill>
                <a:latin typeface="Calibri" panose="020F0502020204030204" pitchFamily="34" charset="0"/>
                <a:cs typeface="Calibri" panose="020F0502020204030204" pitchFamily="34" charset="0"/>
              </a:rPr>
              <a:t>Sheffield Scientific – Vancouver WA, Katy TX, Calgary AB, United Kingdom</a:t>
            </a:r>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A9850505-B859-E2B0-3C19-7A87004E55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9</a:t>
            </a:fld>
            <a:endParaRPr lang="en-US">
              <a:latin typeface="Calibri" panose="020F0502020204030204" pitchFamily="34" charset="0"/>
              <a:cs typeface="Calibri" panose="020F0502020204030204" pitchFamily="34" charset="0"/>
            </a:endParaRPr>
          </a:p>
        </p:txBody>
      </p:sp>
      <p:sp>
        <p:nvSpPr>
          <p:cNvPr id="13" name="Title 3">
            <a:extLst>
              <a:ext uri="{FF2B5EF4-FFF2-40B4-BE49-F238E27FC236}">
                <a16:creationId xmlns:a16="http://schemas.microsoft.com/office/drawing/2014/main" id="{BF49573C-8137-F723-AA96-867DEDFD7BA4}"/>
              </a:ext>
            </a:extLst>
          </p:cNvPr>
          <p:cNvSpPr>
            <a:spLocks noGrp="1"/>
          </p:cNvSpPr>
          <p:nvPr>
            <p:ph type="title"/>
          </p:nvPr>
        </p:nvSpPr>
        <p:spPr>
          <a:xfrm>
            <a:off x="180174" y="0"/>
            <a:ext cx="9980776" cy="830998"/>
          </a:xfrm>
        </p:spPr>
        <p:txBody>
          <a:bodyPr/>
          <a:lstStyle/>
          <a:p>
            <a:r>
              <a:rPr lang="en-US" dirty="0">
                <a:latin typeface="Calibri" panose="020F0502020204030204" pitchFamily="34" charset="0"/>
                <a:cs typeface="Calibri" panose="020F0502020204030204" pitchFamily="34" charset="0"/>
              </a:rPr>
              <a:t>Adding Data from Related Tables</a:t>
            </a:r>
          </a:p>
        </p:txBody>
      </p:sp>
      <p:sp>
        <p:nvSpPr>
          <p:cNvPr id="14" name="TextBox 13">
            <a:extLst>
              <a:ext uri="{FF2B5EF4-FFF2-40B4-BE49-F238E27FC236}">
                <a16:creationId xmlns:a16="http://schemas.microsoft.com/office/drawing/2014/main" id="{EE2B8E65-DF5E-40E8-0D58-EF44E5E4EE3A}"/>
              </a:ext>
            </a:extLst>
          </p:cNvPr>
          <p:cNvSpPr txBox="1"/>
          <p:nvPr/>
        </p:nvSpPr>
        <p:spPr>
          <a:xfrm>
            <a:off x="684847" y="1028482"/>
            <a:ext cx="9806941" cy="5509200"/>
          </a:xfrm>
          <a:prstGeom prst="rect">
            <a:avLst/>
          </a:prstGeom>
          <a:noFill/>
        </p:spPr>
        <p:txBody>
          <a:bodyPr wrap="square" rtlCol="0">
            <a:spAutoFit/>
          </a:bodyPr>
          <a:lstStyle/>
          <a:p>
            <a:pPr lvl="1"/>
            <a:endParaRPr lang="en-GB" sz="1600" b="1" dirty="0"/>
          </a:p>
          <a:p>
            <a:pPr lvl="1"/>
            <a:endParaRPr lang="en-GB" sz="1600" b="1" dirty="0"/>
          </a:p>
          <a:p>
            <a:pPr lvl="1"/>
            <a:endParaRPr lang="en-GB" sz="1600" b="1" dirty="0"/>
          </a:p>
          <a:p>
            <a:pPr lvl="1"/>
            <a:endParaRPr lang="en-GB" sz="1600" b="1" dirty="0"/>
          </a:p>
          <a:p>
            <a:pPr lvl="1"/>
            <a:endParaRPr lang="en-GB" sz="1600" b="1" dirty="0"/>
          </a:p>
          <a:p>
            <a:pPr lvl="1"/>
            <a:endParaRPr lang="en-GB" sz="1600" b="1" dirty="0"/>
          </a:p>
          <a:p>
            <a:pPr lvl="1"/>
            <a:r>
              <a:rPr lang="en-GB" sz="1600" dirty="0"/>
              <a:t>Add two table columns to the table here are the properties for each column</a:t>
            </a:r>
          </a:p>
          <a:p>
            <a:pPr lvl="1"/>
            <a:endParaRPr lang="en-GB" sz="1600" dirty="0"/>
          </a:p>
          <a:p>
            <a:pPr lvl="1"/>
            <a:endParaRPr lang="en-GB" sz="1600" dirty="0"/>
          </a:p>
          <a:p>
            <a:pPr lvl="1"/>
            <a:endParaRPr lang="en-GB" sz="1600" dirty="0"/>
          </a:p>
          <a:p>
            <a:pPr lvl="1"/>
            <a:endParaRPr lang="en-GB" sz="1600" dirty="0"/>
          </a:p>
          <a:p>
            <a:pPr lvl="1"/>
            <a:endParaRPr lang="en-GB" sz="1600" dirty="0"/>
          </a:p>
          <a:p>
            <a:pPr lvl="1"/>
            <a:endParaRPr lang="en-GB" sz="1600" dirty="0"/>
          </a:p>
          <a:p>
            <a:pPr lvl="1"/>
            <a:endParaRPr lang="en-GB" sz="1600" dirty="0"/>
          </a:p>
          <a:p>
            <a:pPr lvl="1"/>
            <a:endParaRPr lang="en-GB" sz="1600" dirty="0"/>
          </a:p>
          <a:p>
            <a:pPr lvl="1"/>
            <a:endParaRPr lang="en-GB" sz="1600" dirty="0"/>
          </a:p>
          <a:p>
            <a:pPr lvl="1"/>
            <a:endParaRPr lang="en-GB" sz="1600" dirty="0"/>
          </a:p>
          <a:p>
            <a:pPr lvl="1"/>
            <a:endParaRPr lang="en-GB" sz="1600" dirty="0"/>
          </a:p>
          <a:p>
            <a:pPr lvl="1"/>
            <a:endParaRPr lang="en-GB" sz="1600" dirty="0"/>
          </a:p>
          <a:p>
            <a:pPr lvl="1"/>
            <a:endParaRPr lang="en-GB" sz="1600" dirty="0"/>
          </a:p>
          <a:p>
            <a:pPr lvl="1"/>
            <a:endParaRPr lang="en-GB" sz="1600" dirty="0"/>
          </a:p>
          <a:p>
            <a:pPr lvl="1"/>
            <a:endParaRPr lang="en-GB" sz="1600" dirty="0"/>
          </a:p>
        </p:txBody>
      </p:sp>
      <p:pic>
        <p:nvPicPr>
          <p:cNvPr id="15" name="Picture 14">
            <a:extLst>
              <a:ext uri="{FF2B5EF4-FFF2-40B4-BE49-F238E27FC236}">
                <a16:creationId xmlns:a16="http://schemas.microsoft.com/office/drawing/2014/main" id="{4170A668-D303-0CF5-FCBE-27949092939E}"/>
              </a:ext>
            </a:extLst>
          </p:cNvPr>
          <p:cNvPicPr>
            <a:picLocks noChangeAspect="1"/>
          </p:cNvPicPr>
          <p:nvPr/>
        </p:nvPicPr>
        <p:blipFill>
          <a:blip r:embed="rId2"/>
          <a:stretch>
            <a:fillRect/>
          </a:stretch>
        </p:blipFill>
        <p:spPr>
          <a:xfrm>
            <a:off x="838200" y="1340167"/>
            <a:ext cx="7524750" cy="885825"/>
          </a:xfrm>
          <a:prstGeom prst="rect">
            <a:avLst/>
          </a:prstGeom>
        </p:spPr>
      </p:pic>
      <p:pic>
        <p:nvPicPr>
          <p:cNvPr id="16" name="Picture 15">
            <a:extLst>
              <a:ext uri="{FF2B5EF4-FFF2-40B4-BE49-F238E27FC236}">
                <a16:creationId xmlns:a16="http://schemas.microsoft.com/office/drawing/2014/main" id="{61A4C5E2-1D01-9A68-6442-1329C6CCDF11}"/>
              </a:ext>
            </a:extLst>
          </p:cNvPr>
          <p:cNvPicPr>
            <a:picLocks noChangeAspect="1"/>
          </p:cNvPicPr>
          <p:nvPr/>
        </p:nvPicPr>
        <p:blipFill>
          <a:blip r:embed="rId3"/>
          <a:stretch>
            <a:fillRect/>
          </a:stretch>
        </p:blipFill>
        <p:spPr>
          <a:xfrm>
            <a:off x="883115" y="2885082"/>
            <a:ext cx="1961003" cy="3471268"/>
          </a:xfrm>
          <a:prstGeom prst="rect">
            <a:avLst/>
          </a:prstGeom>
        </p:spPr>
      </p:pic>
      <p:pic>
        <p:nvPicPr>
          <p:cNvPr id="17" name="Picture 16">
            <a:extLst>
              <a:ext uri="{FF2B5EF4-FFF2-40B4-BE49-F238E27FC236}">
                <a16:creationId xmlns:a16="http://schemas.microsoft.com/office/drawing/2014/main" id="{9C6E8F6D-8544-00E7-CA47-A00D63441799}"/>
              </a:ext>
            </a:extLst>
          </p:cNvPr>
          <p:cNvPicPr>
            <a:picLocks noChangeAspect="1"/>
          </p:cNvPicPr>
          <p:nvPr/>
        </p:nvPicPr>
        <p:blipFill>
          <a:blip r:embed="rId4"/>
          <a:stretch>
            <a:fillRect/>
          </a:stretch>
        </p:blipFill>
        <p:spPr>
          <a:xfrm>
            <a:off x="3917951" y="2885082"/>
            <a:ext cx="2478526" cy="3471268"/>
          </a:xfrm>
          <a:prstGeom prst="rect">
            <a:avLst/>
          </a:prstGeom>
        </p:spPr>
      </p:pic>
    </p:spTree>
    <p:extLst>
      <p:ext uri="{BB962C8B-B14F-4D97-AF65-F5344CB8AC3E}">
        <p14:creationId xmlns:p14="http://schemas.microsoft.com/office/powerpoint/2010/main" val="91249179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313a0f0-90be-4424-965a-1685b525ed7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2FFE40E7162D409B10C9BE7BADD838" ma:contentTypeVersion="9" ma:contentTypeDescription="Create a new document." ma:contentTypeScope="" ma:versionID="da9db3b65cae51cf0419ac0466e0d336">
  <xsd:schema xmlns:xsd="http://www.w3.org/2001/XMLSchema" xmlns:xs="http://www.w3.org/2001/XMLSchema" xmlns:p="http://schemas.microsoft.com/office/2006/metadata/properties" xmlns:ns3="c313a0f0-90be-4424-965a-1685b525ed79" xmlns:ns4="26f90904-a6c7-4103-a65a-5db1f9825559" targetNamespace="http://schemas.microsoft.com/office/2006/metadata/properties" ma:root="true" ma:fieldsID="47e5bc077c54e718befda8b7d95cc52b" ns3:_="" ns4:_="">
    <xsd:import namespace="c313a0f0-90be-4424-965a-1685b525ed79"/>
    <xsd:import namespace="26f90904-a6c7-4103-a65a-5db1f9825559"/>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13a0f0-90be-4424-965a-1685b525e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6f90904-a6c7-4103-a65a-5db1f982555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87BC09-4A7C-4ABD-80EF-F13A139DB773}">
  <ds:schemaRefs>
    <ds:schemaRef ds:uri="http://purl.org/dc/dcmitype/"/>
    <ds:schemaRef ds:uri="http://schemas.microsoft.com/office/2006/metadata/properties"/>
    <ds:schemaRef ds:uri="http://www.w3.org/XML/1998/namespace"/>
    <ds:schemaRef ds:uri="26f90904-a6c7-4103-a65a-5db1f9825559"/>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c313a0f0-90be-4424-965a-1685b525ed79"/>
    <ds:schemaRef ds:uri="http://purl.org/dc/elements/1.1/"/>
  </ds:schemaRefs>
</ds:datastoreItem>
</file>

<file path=customXml/itemProps2.xml><?xml version="1.0" encoding="utf-8"?>
<ds:datastoreItem xmlns:ds="http://schemas.openxmlformats.org/officeDocument/2006/customXml" ds:itemID="{1980014F-BCE1-47C4-B642-0EBB8BA565AC}">
  <ds:schemaRefs>
    <ds:schemaRef ds:uri="http://schemas.microsoft.com/sharepoint/v3/contenttype/forms"/>
  </ds:schemaRefs>
</ds:datastoreItem>
</file>

<file path=customXml/itemProps3.xml><?xml version="1.0" encoding="utf-8"?>
<ds:datastoreItem xmlns:ds="http://schemas.openxmlformats.org/officeDocument/2006/customXml" ds:itemID="{975EAAC9-85AC-4669-B3FB-C2EBE9E2DD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13a0f0-90be-4424-965a-1685b525ed79"/>
    <ds:schemaRef ds:uri="26f90904-a6c7-4103-a65a-5db1f98255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5417</TotalTime>
  <Words>2839</Words>
  <Application>Microsoft Office PowerPoint</Application>
  <PresentationFormat>Widescreen</PresentationFormat>
  <Paragraphs>359</Paragraphs>
  <Slides>30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AcmeFont</vt:lpstr>
      <vt:lpstr>Calibri</vt:lpstr>
      <vt:lpstr>Office Theme</vt:lpstr>
      <vt:lpstr>PowerPoint Presentation</vt:lpstr>
      <vt:lpstr>Outline</vt:lpstr>
      <vt:lpstr>Introduction</vt:lpstr>
      <vt:lpstr>Overview</vt:lpstr>
      <vt:lpstr>Creating the New Application</vt:lpstr>
      <vt:lpstr>Add Column to the List Tab</vt:lpstr>
      <vt:lpstr>Adding Data from Related Tables</vt:lpstr>
      <vt:lpstr>Adding Data from Related Tables</vt:lpstr>
      <vt:lpstr>Adding Data from Related Tables</vt:lpstr>
      <vt:lpstr>Testing the Application </vt:lpstr>
      <vt:lpstr>Testing the Application</vt:lpstr>
      <vt:lpstr>Further Refining the Application</vt:lpstr>
      <vt:lpstr>Create Automation Script for the App</vt:lpstr>
      <vt:lpstr>Creation of the Script</vt:lpstr>
      <vt:lpstr>Creation of the Script</vt:lpstr>
      <vt:lpstr>Creation of the Script</vt:lpstr>
      <vt:lpstr>Adding Button to the Application</vt:lpstr>
      <vt:lpstr>Adding Button to the Application</vt:lpstr>
      <vt:lpstr>Grant Security Access to the Button</vt:lpstr>
      <vt:lpstr>Test the Application</vt:lpstr>
      <vt:lpstr>New Feature – Change Query Owner</vt:lpstr>
      <vt:lpstr>New Feature – Change Query Owner</vt:lpstr>
      <vt:lpstr>New Feature – How to make this work</vt:lpstr>
      <vt:lpstr>New Feature – How to make this work</vt:lpstr>
      <vt:lpstr>New Feature – How to make this work</vt:lpstr>
      <vt:lpstr>New Feature – How to make this work</vt:lpstr>
      <vt:lpstr>New Feature – How to make this work</vt:lpstr>
      <vt:lpstr>New Feature – How to make this work</vt:lpstr>
      <vt:lpstr>New Feature – How to make this work</vt:lpstr>
      <vt:lpstr>Credits and 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Hume</dc:creator>
  <cp:lastModifiedBy>Stephen Hume</cp:lastModifiedBy>
  <cp:revision>9</cp:revision>
  <dcterms:created xsi:type="dcterms:W3CDTF">2023-01-20T16:49:47Z</dcterms:created>
  <dcterms:modified xsi:type="dcterms:W3CDTF">2024-01-10T18:31:08Z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0x010100B52FFE40E7162D409B10C9BE7BADD838</vt:lpwstr>
  </property>
</Properties>
</file>