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409A"/>
    <a:srgbClr val="6FB143"/>
    <a:srgbClr val="394404"/>
    <a:srgbClr val="5F6F0F"/>
    <a:srgbClr val="718412"/>
    <a:srgbClr val="65741A"/>
    <a:srgbClr val="70811D"/>
    <a:srgbClr val="7B8D1F"/>
    <a:srgbClr val="839721"/>
    <a:srgbClr val="95A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8FC2E3-203B-4488-B70A-51A4BCB3E7DA}" v="2" dt="2023-11-02T19:54:10.6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11" d="100"/>
          <a:sy n="111" d="100"/>
        </p:scale>
        <p:origin x="594" y="9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e Kelley" userId="81286efe-c94e-4767-9a9b-bd68e6502067" providerId="ADAL" clId="{9A8FC2E3-203B-4488-B70A-51A4BCB3E7DA}"/>
    <pc:docChg chg="custSel modSld">
      <pc:chgData name="Joe Kelley" userId="81286efe-c94e-4767-9a9b-bd68e6502067" providerId="ADAL" clId="{9A8FC2E3-203B-4488-B70A-51A4BCB3E7DA}" dt="2023-11-02T19:54:31.953" v="9" actId="166"/>
      <pc:docMkLst>
        <pc:docMk/>
      </pc:docMkLst>
      <pc:sldChg chg="addSp delSp modSp mod">
        <pc:chgData name="Joe Kelley" userId="81286efe-c94e-4767-9a9b-bd68e6502067" providerId="ADAL" clId="{9A8FC2E3-203B-4488-B70A-51A4BCB3E7DA}" dt="2023-11-02T19:54:31.953" v="9" actId="166"/>
        <pc:sldMkLst>
          <pc:docMk/>
          <pc:sldMk cId="1472096194" sldId="258"/>
        </pc:sldMkLst>
        <pc:spChg chg="ord">
          <ac:chgData name="Joe Kelley" userId="81286efe-c94e-4767-9a9b-bd68e6502067" providerId="ADAL" clId="{9A8FC2E3-203B-4488-B70A-51A4BCB3E7DA}" dt="2023-11-02T19:54:31.953" v="9" actId="166"/>
          <ac:spMkLst>
            <pc:docMk/>
            <pc:sldMk cId="1472096194" sldId="258"/>
            <ac:spMk id="6" creationId="{1C3D892B-1622-2A29-879C-E112608E93A7}"/>
          </ac:spMkLst>
        </pc:spChg>
        <pc:picChg chg="del">
          <ac:chgData name="Joe Kelley" userId="81286efe-c94e-4767-9a9b-bd68e6502067" providerId="ADAL" clId="{9A8FC2E3-203B-4488-B70A-51A4BCB3E7DA}" dt="2023-11-02T19:51:56.843" v="0" actId="478"/>
          <ac:picMkLst>
            <pc:docMk/>
            <pc:sldMk cId="1472096194" sldId="258"/>
            <ac:picMk id="4" creationId="{D7D53627-F2E0-D785-F052-B566A68C0036}"/>
          </ac:picMkLst>
        </pc:picChg>
        <pc:picChg chg="ord">
          <ac:chgData name="Joe Kelley" userId="81286efe-c94e-4767-9a9b-bd68e6502067" providerId="ADAL" clId="{9A8FC2E3-203B-4488-B70A-51A4BCB3E7DA}" dt="2023-11-02T19:54:31.953" v="9" actId="166"/>
          <ac:picMkLst>
            <pc:docMk/>
            <pc:sldMk cId="1472096194" sldId="258"/>
            <ac:picMk id="7" creationId="{79559A5D-63A8-F547-692B-F6BCF6ED8B70}"/>
          </ac:picMkLst>
        </pc:picChg>
        <pc:picChg chg="ord">
          <ac:chgData name="Joe Kelley" userId="81286efe-c94e-4767-9a9b-bd68e6502067" providerId="ADAL" clId="{9A8FC2E3-203B-4488-B70A-51A4BCB3E7DA}" dt="2023-11-02T19:52:45.981" v="8" actId="166"/>
          <ac:picMkLst>
            <pc:docMk/>
            <pc:sldMk cId="1472096194" sldId="258"/>
            <ac:picMk id="8" creationId="{46F7B8D5-DA22-7C17-D4A0-C9030D291BF2}"/>
          </ac:picMkLst>
        </pc:picChg>
        <pc:picChg chg="add mod modCrop">
          <ac:chgData name="Joe Kelley" userId="81286efe-c94e-4767-9a9b-bd68e6502067" providerId="ADAL" clId="{9A8FC2E3-203B-4488-B70A-51A4BCB3E7DA}" dt="2023-11-02T19:52:40.835" v="7" actId="14100"/>
          <ac:picMkLst>
            <pc:docMk/>
            <pc:sldMk cId="1472096194" sldId="258"/>
            <ac:picMk id="11" creationId="{9914CEB7-5885-CE49-A9A3-0781A868AF5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t>11/2/2023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8D46A-B586-417D-BFBD-8C8FE0AAF762}" type="datetimeFigureOut">
              <a:rPr lang="en-US"/>
              <a:t>11/2/2023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A5BD7-F043-4D1B-AA17-CD412FC534D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bottom lines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Freeform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Freeform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/>
          <a:lstStyle/>
          <a:p>
            <a:fld id="{F0DFD029-FB74-4578-B929-F66AA97659CA}" type="datetimeFigureOut">
              <a:rPr lang="en-US"/>
              <a:t>11/2/2023</a:t>
            </a:fld>
            <a:endParaRPr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/>
          <a:lstStyle/>
          <a:p>
            <a:fld id="{F0DFD029-FB74-4578-B929-F66AA97659CA}" type="datetimeFigureOut">
              <a:rPr lang="en-US"/>
              <a:t>11/2/2023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/>
          <a:lstStyle/>
          <a:p>
            <a:fld id="{F0DFD029-FB74-4578-B929-F66AA97659CA}" type="datetimeFigureOut">
              <a:rPr lang="en-US"/>
              <a:t>11/2/2023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/>
          <a:lstStyle/>
          <a:p>
            <a:fld id="{F0DFD029-FB74-4578-B929-F66AA97659CA}" type="datetimeFigureOut">
              <a:rPr lang="en-US"/>
              <a:t>11/2/2023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/>
          <a:lstStyle/>
          <a:p>
            <a:fld id="{F0DFD029-FB74-4578-B929-F66AA97659CA}" type="datetimeFigureOut">
              <a:rPr lang="en-US"/>
              <a:t>11/2/2023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/>
          <a:lstStyle/>
          <a:p>
            <a:fld id="{F0DFD029-FB74-4578-B929-F66AA97659CA}" type="datetimeFigureOut">
              <a:rPr lang="en-US"/>
              <a:t>11/2/2023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 baseline="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/>
          <a:lstStyle/>
          <a:p>
            <a:fld id="{F0DFD029-FB74-4578-B929-F66AA97659CA}" type="datetimeFigureOut">
              <a:rPr lang="en-US"/>
              <a:t>11/2/2023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/>
          <a:lstStyle/>
          <a:p>
            <a:fld id="{F0DFD029-FB74-4578-B929-F66AA97659CA}" type="datetimeFigureOut">
              <a:rPr lang="en-US"/>
              <a:t>11/2/2023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/>
          <a:lstStyle/>
          <a:p>
            <a:fld id="{F0DFD029-FB74-4578-B929-F66AA97659CA}" type="datetimeFigureOut">
              <a:rPr lang="en-US"/>
              <a:t>11/2/2023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/>
          <a:lstStyle/>
          <a:p>
            <a:fld id="{F0DFD029-FB74-4578-B929-F66AA97659CA}" type="datetimeFigureOut">
              <a:rPr lang="en-US"/>
              <a:t>11/2/2023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/>
          <a:lstStyle/>
          <a:p>
            <a:fld id="{F0DFD029-FB74-4578-B929-F66AA97659CA}" type="datetimeFigureOut">
              <a:rPr lang="en-US"/>
              <a:t>11/2/2023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1000">
              <a:srgbClr val="21409A"/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29C86C1F-4CDD-ADF9-274D-A7E07EAB1ED7}"/>
              </a:ext>
            </a:extLst>
          </p:cNvPr>
          <p:cNvSpPr>
            <a:spLocks/>
          </p:cNvSpPr>
          <p:nvPr userDrawn="1"/>
        </p:nvSpPr>
        <p:spPr>
          <a:xfrm rot="16200000">
            <a:off x="10232161" y="4898303"/>
            <a:ext cx="1631949" cy="2287444"/>
          </a:xfrm>
          <a:prstGeom prst="rt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0" name="Freeform 9"/>
          <p:cNvSpPr/>
          <p:nvPr/>
        </p:nvSpPr>
        <p:spPr>
          <a:xfrm>
            <a:off x="-12697" y="1"/>
            <a:ext cx="816820" cy="5226050"/>
          </a:xfrm>
          <a:custGeom>
            <a:avLst/>
            <a:gdLst>
              <a:gd name="connsiteX0" fmla="*/ 0 w 603250"/>
              <a:gd name="connsiteY0" fmla="*/ 3905250 h 3905250"/>
              <a:gd name="connsiteX1" fmla="*/ 603250 w 603250"/>
              <a:gd name="connsiteY1" fmla="*/ 2984500 h 3905250"/>
              <a:gd name="connsiteX2" fmla="*/ 603250 w 603250"/>
              <a:gd name="connsiteY2" fmla="*/ 0 h 3905250"/>
              <a:gd name="connsiteX0" fmla="*/ 0 w 612775"/>
              <a:gd name="connsiteY0" fmla="*/ 3919538 h 3919538"/>
              <a:gd name="connsiteX1" fmla="*/ 612775 w 612775"/>
              <a:gd name="connsiteY1" fmla="*/ 2984500 h 3919538"/>
              <a:gd name="connsiteX2" fmla="*/ 612775 w 612775"/>
              <a:gd name="connsiteY2" fmla="*/ 0 h 3919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2775" h="3919538">
                <a:moveTo>
                  <a:pt x="0" y="3919538"/>
                </a:moveTo>
                <a:lnTo>
                  <a:pt x="612775" y="2984500"/>
                </a:lnTo>
                <a:lnTo>
                  <a:pt x="612775" y="0"/>
                </a:lnTo>
              </a:path>
            </a:pathLst>
          </a:custGeom>
          <a:noFill/>
          <a:ln w="38100">
            <a:solidFill>
              <a:srgbClr val="6FB1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-15870" y="1"/>
            <a:ext cx="547525" cy="4562474"/>
          </a:xfrm>
          <a:custGeom>
            <a:avLst/>
            <a:gdLst>
              <a:gd name="connsiteX0" fmla="*/ 0 w 603250"/>
              <a:gd name="connsiteY0" fmla="*/ 3905250 h 3905250"/>
              <a:gd name="connsiteX1" fmla="*/ 603250 w 603250"/>
              <a:gd name="connsiteY1" fmla="*/ 2984500 h 3905250"/>
              <a:gd name="connsiteX2" fmla="*/ 603250 w 603250"/>
              <a:gd name="connsiteY2" fmla="*/ 0 h 3905250"/>
              <a:gd name="connsiteX0" fmla="*/ 0 w 612775"/>
              <a:gd name="connsiteY0" fmla="*/ 3919538 h 3919538"/>
              <a:gd name="connsiteX1" fmla="*/ 612775 w 612775"/>
              <a:gd name="connsiteY1" fmla="*/ 2984500 h 3919538"/>
              <a:gd name="connsiteX2" fmla="*/ 612775 w 612775"/>
              <a:gd name="connsiteY2" fmla="*/ 0 h 3919538"/>
              <a:gd name="connsiteX0" fmla="*/ 0 w 612775"/>
              <a:gd name="connsiteY0" fmla="*/ 3919538 h 3919538"/>
              <a:gd name="connsiteX1" fmla="*/ 202024 w 612775"/>
              <a:gd name="connsiteY1" fmla="*/ 3607676 h 3919538"/>
              <a:gd name="connsiteX2" fmla="*/ 612775 w 612775"/>
              <a:gd name="connsiteY2" fmla="*/ 2984500 h 3919538"/>
              <a:gd name="connsiteX3" fmla="*/ 612775 w 612775"/>
              <a:gd name="connsiteY3" fmla="*/ 0 h 3919538"/>
              <a:gd name="connsiteX0" fmla="*/ 0 w 410751"/>
              <a:gd name="connsiteY0" fmla="*/ 3607676 h 3607676"/>
              <a:gd name="connsiteX1" fmla="*/ 410751 w 410751"/>
              <a:gd name="connsiteY1" fmla="*/ 2984500 h 3607676"/>
              <a:gd name="connsiteX2" fmla="*/ 410751 w 410751"/>
              <a:gd name="connsiteY2" fmla="*/ 0 h 3607676"/>
              <a:gd name="connsiteX0" fmla="*/ 0 w 410751"/>
              <a:gd name="connsiteY0" fmla="*/ 3607676 h 3607676"/>
              <a:gd name="connsiteX1" fmla="*/ 410751 w 410751"/>
              <a:gd name="connsiteY1" fmla="*/ 2984500 h 3607676"/>
              <a:gd name="connsiteX2" fmla="*/ 409575 w 410751"/>
              <a:gd name="connsiteY2" fmla="*/ 185820 h 3607676"/>
              <a:gd name="connsiteX3" fmla="*/ 410751 w 410751"/>
              <a:gd name="connsiteY3" fmla="*/ 0 h 3607676"/>
              <a:gd name="connsiteX0" fmla="*/ 0 w 410751"/>
              <a:gd name="connsiteY0" fmla="*/ 3421856 h 3421856"/>
              <a:gd name="connsiteX1" fmla="*/ 410751 w 410751"/>
              <a:gd name="connsiteY1" fmla="*/ 2798680 h 3421856"/>
              <a:gd name="connsiteX2" fmla="*/ 409575 w 410751"/>
              <a:gd name="connsiteY2" fmla="*/ 0 h 34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0751" h="3421856">
                <a:moveTo>
                  <a:pt x="0" y="3421856"/>
                </a:moveTo>
                <a:lnTo>
                  <a:pt x="410751" y="2798680"/>
                </a:lnTo>
                <a:lnTo>
                  <a:pt x="409575" y="0"/>
                </a:lnTo>
              </a:path>
            </a:pathLst>
          </a:custGeom>
          <a:noFill/>
          <a:ln w="28575">
            <a:solidFill>
              <a:srgbClr val="6FB1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Freeform 13"/>
          <p:cNvSpPr/>
          <p:nvPr/>
        </p:nvSpPr>
        <p:spPr>
          <a:xfrm>
            <a:off x="-9522" y="-3174"/>
            <a:ext cx="318476" cy="3968748"/>
          </a:xfrm>
          <a:custGeom>
            <a:avLst/>
            <a:gdLst>
              <a:gd name="connsiteX0" fmla="*/ 0 w 603250"/>
              <a:gd name="connsiteY0" fmla="*/ 3905250 h 3905250"/>
              <a:gd name="connsiteX1" fmla="*/ 603250 w 603250"/>
              <a:gd name="connsiteY1" fmla="*/ 2984500 h 3905250"/>
              <a:gd name="connsiteX2" fmla="*/ 603250 w 603250"/>
              <a:gd name="connsiteY2" fmla="*/ 0 h 3905250"/>
              <a:gd name="connsiteX0" fmla="*/ 0 w 612775"/>
              <a:gd name="connsiteY0" fmla="*/ 3919538 h 3919538"/>
              <a:gd name="connsiteX1" fmla="*/ 612775 w 612775"/>
              <a:gd name="connsiteY1" fmla="*/ 2984500 h 3919538"/>
              <a:gd name="connsiteX2" fmla="*/ 612775 w 612775"/>
              <a:gd name="connsiteY2" fmla="*/ 0 h 3919538"/>
              <a:gd name="connsiteX0" fmla="*/ 0 w 612775"/>
              <a:gd name="connsiteY0" fmla="*/ 3919538 h 3919538"/>
              <a:gd name="connsiteX1" fmla="*/ 373856 w 612775"/>
              <a:gd name="connsiteY1" fmla="*/ 3344891 h 3919538"/>
              <a:gd name="connsiteX2" fmla="*/ 612775 w 612775"/>
              <a:gd name="connsiteY2" fmla="*/ 2984500 h 3919538"/>
              <a:gd name="connsiteX3" fmla="*/ 612775 w 612775"/>
              <a:gd name="connsiteY3" fmla="*/ 0 h 3919538"/>
              <a:gd name="connsiteX0" fmla="*/ 0 w 238919"/>
              <a:gd name="connsiteY0" fmla="*/ 3344891 h 3344891"/>
              <a:gd name="connsiteX1" fmla="*/ 238919 w 238919"/>
              <a:gd name="connsiteY1" fmla="*/ 2984500 h 3344891"/>
              <a:gd name="connsiteX2" fmla="*/ 238919 w 238919"/>
              <a:gd name="connsiteY2" fmla="*/ 0 h 3344891"/>
              <a:gd name="connsiteX0" fmla="*/ 0 w 238919"/>
              <a:gd name="connsiteY0" fmla="*/ 3344891 h 3344891"/>
              <a:gd name="connsiteX1" fmla="*/ 238919 w 238919"/>
              <a:gd name="connsiteY1" fmla="*/ 2984500 h 3344891"/>
              <a:gd name="connsiteX2" fmla="*/ 238125 w 238919"/>
              <a:gd name="connsiteY2" fmla="*/ 368330 h 3344891"/>
              <a:gd name="connsiteX3" fmla="*/ 238919 w 238919"/>
              <a:gd name="connsiteY3" fmla="*/ 0 h 3344891"/>
              <a:gd name="connsiteX0" fmla="*/ 0 w 238919"/>
              <a:gd name="connsiteY0" fmla="*/ 2976561 h 2976561"/>
              <a:gd name="connsiteX1" fmla="*/ 238919 w 238919"/>
              <a:gd name="connsiteY1" fmla="*/ 2616170 h 2976561"/>
              <a:gd name="connsiteX2" fmla="*/ 238125 w 238919"/>
              <a:gd name="connsiteY2" fmla="*/ 0 h 2976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919" h="2976561">
                <a:moveTo>
                  <a:pt x="0" y="2976561"/>
                </a:moveTo>
                <a:lnTo>
                  <a:pt x="238919" y="2616170"/>
                </a:lnTo>
                <a:cubicBezTo>
                  <a:pt x="238654" y="1744113"/>
                  <a:pt x="238390" y="872057"/>
                  <a:pt x="238125" y="0"/>
                </a:cubicBezTo>
              </a:path>
            </a:pathLst>
          </a:custGeom>
          <a:noFill/>
          <a:ln w="25400">
            <a:solidFill>
              <a:srgbClr val="6FB1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pic>
        <p:nvPicPr>
          <p:cNvPr id="16" name="Picture 15" descr="A blue and green logo&#10;&#10;Description automatically generated">
            <a:extLst>
              <a:ext uri="{FF2B5EF4-FFF2-40B4-BE49-F238E27FC236}">
                <a16:creationId xmlns:a16="http://schemas.microsoft.com/office/drawing/2014/main" id="{94ECCFDC-382F-C643-2742-925B134B986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8812" y="6172200"/>
            <a:ext cx="1295400" cy="60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4812" y="1772226"/>
            <a:ext cx="9144000" cy="200025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Exo" pitchFamily="2" charset="0"/>
              </a:rPr>
              <a:t>Moving to MAS: Impact of the New Infrastructure Model</a:t>
            </a:r>
          </a:p>
        </p:txBody>
      </p:sp>
      <p:pic>
        <p:nvPicPr>
          <p:cNvPr id="6" name="Picture 5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73CCA826-F84D-DA86-A569-DFA43A905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5612" y="3998386"/>
            <a:ext cx="1828800" cy="1828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679539-83DA-D168-54B1-3810DD5D370E}"/>
              </a:ext>
            </a:extLst>
          </p:cNvPr>
          <p:cNvSpPr txBox="1"/>
          <p:nvPr/>
        </p:nvSpPr>
        <p:spPr>
          <a:xfrm>
            <a:off x="6246812" y="4343400"/>
            <a:ext cx="223717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Troy Elsen</a:t>
            </a:r>
          </a:p>
          <a:p>
            <a:pPr algn="ctr"/>
            <a:r>
              <a:rPr lang="en-US" sz="1400" i="1" dirty="0"/>
              <a:t>Director of Cloud Infrastructure Operations</a:t>
            </a:r>
          </a:p>
          <a:p>
            <a:pPr algn="ctr"/>
            <a:r>
              <a:rPr lang="en-US" sz="1600" b="1" dirty="0"/>
              <a:t>Projetech</a:t>
            </a:r>
          </a:p>
        </p:txBody>
      </p:sp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E519DF0E-3B9F-31C4-9521-7E40362D37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6786" y="533400"/>
            <a:ext cx="2980052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C35F8-F97E-3417-9C10-A855C39E0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7157"/>
            <a:ext cx="12188825" cy="7159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Exo" pitchFamily="2" charset="0"/>
              </a:rPr>
              <a:t>MAS 8 Platform Changes</a:t>
            </a:r>
          </a:p>
        </p:txBody>
      </p:sp>
      <p:pic>
        <p:nvPicPr>
          <p:cNvPr id="11" name="Picture 10" descr="A diagram of a project&#10;&#10;Description automatically generated">
            <a:extLst>
              <a:ext uri="{FF2B5EF4-FFF2-40B4-BE49-F238E27FC236}">
                <a16:creationId xmlns:a16="http://schemas.microsoft.com/office/drawing/2014/main" id="{9914CEB7-5885-CE49-A9A3-0781A868AF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" t="25163" r="925" b="1634"/>
          <a:stretch/>
        </p:blipFill>
        <p:spPr>
          <a:xfrm>
            <a:off x="121528" y="875984"/>
            <a:ext cx="11916484" cy="5296215"/>
          </a:xfrm>
          <a:prstGeom prst="rect">
            <a:avLst/>
          </a:prstGeom>
        </p:spPr>
      </p:pic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46F7B8D5-DA22-7C17-D4A0-C9030D291B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2812" y="5491619"/>
            <a:ext cx="1785891" cy="1300836"/>
          </a:xfrm>
          <a:prstGeom prst="rect">
            <a:avLst/>
          </a:prstGeom>
        </p:spPr>
      </p:pic>
      <p:sp>
        <p:nvSpPr>
          <p:cNvPr id="6" name="Right Triangle 5">
            <a:extLst>
              <a:ext uri="{FF2B5EF4-FFF2-40B4-BE49-F238E27FC236}">
                <a16:creationId xmlns:a16="http://schemas.microsoft.com/office/drawing/2014/main" id="{1C3D892B-1622-2A29-879C-E112608E93A7}"/>
              </a:ext>
            </a:extLst>
          </p:cNvPr>
          <p:cNvSpPr>
            <a:spLocks/>
          </p:cNvSpPr>
          <p:nvPr/>
        </p:nvSpPr>
        <p:spPr>
          <a:xfrm rot="16200000">
            <a:off x="10232161" y="4898303"/>
            <a:ext cx="1631949" cy="2287444"/>
          </a:xfrm>
          <a:prstGeom prst="rt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7" name="Picture 6" descr="A blue and green logo&#10;&#10;Description automatically generated">
            <a:extLst>
              <a:ext uri="{FF2B5EF4-FFF2-40B4-BE49-F238E27FC236}">
                <a16:creationId xmlns:a16="http://schemas.microsoft.com/office/drawing/2014/main" id="{79559A5D-63A8-F547-692B-F6BCF6ED8B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8812" y="6172200"/>
            <a:ext cx="1295400" cy="60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961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79977-8CB6-D5EE-EBB4-F886D2264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Exo" pitchFamily="2" charset="0"/>
              </a:rPr>
              <a:t>Why the Switch?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93F3A8-5EFC-204E-44CC-ABC552311F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8883" y="1600200"/>
            <a:ext cx="3656329" cy="4572000"/>
          </a:xfrm>
        </p:spPr>
        <p:txBody>
          <a:bodyPr/>
          <a:lstStyle/>
          <a:p>
            <a:pPr>
              <a:buClr>
                <a:srgbClr val="6FB143"/>
              </a:buClr>
            </a:pPr>
            <a:r>
              <a:rPr lang="en-US" dirty="0">
                <a:latin typeface="Exo" pitchFamily="2" charset="0"/>
              </a:rPr>
              <a:t>Consistency</a:t>
            </a:r>
          </a:p>
          <a:p>
            <a:pPr>
              <a:buClr>
                <a:srgbClr val="6FB143"/>
              </a:buClr>
            </a:pPr>
            <a:r>
              <a:rPr lang="en-US" dirty="0">
                <a:latin typeface="Exo" pitchFamily="2" charset="0"/>
              </a:rPr>
              <a:t>Scalability </a:t>
            </a:r>
          </a:p>
          <a:p>
            <a:pPr>
              <a:buClr>
                <a:srgbClr val="6FB143"/>
              </a:buClr>
            </a:pPr>
            <a:r>
              <a:rPr lang="en-US" dirty="0">
                <a:latin typeface="Exo" pitchFamily="2" charset="0"/>
              </a:rPr>
              <a:t>Portability</a:t>
            </a:r>
          </a:p>
          <a:p>
            <a:pPr>
              <a:buClr>
                <a:srgbClr val="6FB143"/>
              </a:buClr>
            </a:pPr>
            <a:r>
              <a:rPr lang="en-US" dirty="0">
                <a:latin typeface="Exo" pitchFamily="2" charset="0"/>
              </a:rPr>
              <a:t>Change in Mindset and Skillset</a:t>
            </a:r>
          </a:p>
          <a:p>
            <a:pPr marL="0" indent="0">
              <a:buClr>
                <a:srgbClr val="6FB143"/>
              </a:buClr>
              <a:buNone/>
            </a:pPr>
            <a:endParaRPr lang="en-US" dirty="0">
              <a:latin typeface="Exo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21B9D6-848B-EB89-57BC-D7E742C5C7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0170" y="4705349"/>
            <a:ext cx="3371380" cy="1104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37DF1C-CB04-3ED8-7ECE-CB1A1A416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212" y="1473200"/>
            <a:ext cx="7002424" cy="35129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109782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79977-8CB6-D5EE-EBB4-F886D2264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Exo" pitchFamily="2" charset="0"/>
              </a:rPr>
              <a:t>Consistency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93F3A8-5EFC-204E-44CC-ABC552311F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8883" y="1600200"/>
            <a:ext cx="3883483" cy="4572000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14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" pitchFamily="2" charset="0"/>
              </a:rPr>
              <a:t>Containers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14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" pitchFamily="2" charset="0"/>
              </a:rPr>
              <a:t>Faster startup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14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" pitchFamily="2" charset="0"/>
              </a:rPr>
              <a:t>Decoupling Dependencies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14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" pitchFamily="2" charset="0"/>
              </a:rPr>
              <a:t>Operators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14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" pitchFamily="2" charset="0"/>
              </a:rPr>
              <a:t>Deployments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14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" pitchFamily="2" charset="0"/>
              </a:rPr>
              <a:t>Health Checks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14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" pitchFamily="2" charset="0"/>
              </a:rPr>
              <a:t>LifeCycle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" pitchFamily="2" charset="0"/>
              </a:rPr>
              <a:t> Management</a:t>
            </a:r>
          </a:p>
          <a:p>
            <a:pPr marL="0" indent="0">
              <a:buClr>
                <a:srgbClr val="6FB143"/>
              </a:buClr>
              <a:buNone/>
            </a:pPr>
            <a:endParaRPr lang="en-US" dirty="0">
              <a:latin typeface="Exo" pitchFamily="2" charset="0"/>
            </a:endParaRPr>
          </a:p>
        </p:txBody>
      </p:sp>
      <p:pic>
        <p:nvPicPr>
          <p:cNvPr id="5" name="Picture 4" descr="A hand holding a piece of wood puzzle&#10;&#10;Description automatically generated">
            <a:extLst>
              <a:ext uri="{FF2B5EF4-FFF2-40B4-BE49-F238E27FC236}">
                <a16:creationId xmlns:a16="http://schemas.microsoft.com/office/drawing/2014/main" id="{E649EC9F-36DB-CCA9-5765-1D7F344D68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0012" y="590815"/>
            <a:ext cx="6553200" cy="56763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ight Triangle 5">
            <a:extLst>
              <a:ext uri="{FF2B5EF4-FFF2-40B4-BE49-F238E27FC236}">
                <a16:creationId xmlns:a16="http://schemas.microsoft.com/office/drawing/2014/main" id="{22F7463D-ACAE-F202-8C0F-18C87A3A5908}"/>
              </a:ext>
            </a:extLst>
          </p:cNvPr>
          <p:cNvSpPr>
            <a:spLocks/>
          </p:cNvSpPr>
          <p:nvPr/>
        </p:nvSpPr>
        <p:spPr>
          <a:xfrm rot="16200000">
            <a:off x="10232161" y="4898303"/>
            <a:ext cx="1631949" cy="2287444"/>
          </a:xfrm>
          <a:prstGeom prst="rt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9" name="Picture 8" descr="A blue and green logo&#10;&#10;Description automatically generated">
            <a:extLst>
              <a:ext uri="{FF2B5EF4-FFF2-40B4-BE49-F238E27FC236}">
                <a16:creationId xmlns:a16="http://schemas.microsoft.com/office/drawing/2014/main" id="{7380F50E-9F9A-78C2-1D94-35F9ED8BE1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8812" y="6172200"/>
            <a:ext cx="1295400" cy="60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132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79977-8CB6-D5EE-EBB4-F886D2264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371600"/>
            <a:ext cx="10360501" cy="1223963"/>
          </a:xfrm>
        </p:spPr>
        <p:txBody>
          <a:bodyPr/>
          <a:lstStyle/>
          <a:p>
            <a:r>
              <a:rPr lang="en-US" b="1" dirty="0">
                <a:latin typeface="Exo" pitchFamily="2" charset="0"/>
              </a:rPr>
              <a:t>Scalability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93F3A8-5EFC-204E-44CC-ABC552311F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1412" y="2697163"/>
            <a:ext cx="3883483" cy="2209800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14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" pitchFamily="2" charset="0"/>
              </a:rPr>
              <a:t>Service level scaling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14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" pitchFamily="2" charset="0"/>
              </a:rPr>
              <a:t>Machine Config Pools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14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" pitchFamily="2" charset="0"/>
              </a:rPr>
              <a:t>AutoScalers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xo" pitchFamily="2" charset="0"/>
            </a:endParaRPr>
          </a:p>
          <a:p>
            <a:pPr marL="0" indent="0">
              <a:buClr>
                <a:srgbClr val="6FB143"/>
              </a:buClr>
              <a:buNone/>
            </a:pPr>
            <a:endParaRPr lang="en-US" dirty="0">
              <a:latin typeface="Exo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49EC9F-36DB-CCA9-5765-1D7F344D68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0012" y="590815"/>
            <a:ext cx="6553200" cy="56763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ight Triangle 5">
            <a:extLst>
              <a:ext uri="{FF2B5EF4-FFF2-40B4-BE49-F238E27FC236}">
                <a16:creationId xmlns:a16="http://schemas.microsoft.com/office/drawing/2014/main" id="{22F7463D-ACAE-F202-8C0F-18C87A3A5908}"/>
              </a:ext>
            </a:extLst>
          </p:cNvPr>
          <p:cNvSpPr>
            <a:spLocks/>
          </p:cNvSpPr>
          <p:nvPr/>
        </p:nvSpPr>
        <p:spPr>
          <a:xfrm rot="16200000">
            <a:off x="10232161" y="4898303"/>
            <a:ext cx="1631949" cy="2287444"/>
          </a:xfrm>
          <a:prstGeom prst="rt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9" name="Picture 8" descr="A blue and green logo&#10;&#10;Description automatically generated">
            <a:extLst>
              <a:ext uri="{FF2B5EF4-FFF2-40B4-BE49-F238E27FC236}">
                <a16:creationId xmlns:a16="http://schemas.microsoft.com/office/drawing/2014/main" id="{7380F50E-9F9A-78C2-1D94-35F9ED8BE1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8812" y="6172200"/>
            <a:ext cx="1295400" cy="60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280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79977-8CB6-D5EE-EBB4-F886D2264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066800"/>
            <a:ext cx="10360501" cy="1223963"/>
          </a:xfrm>
        </p:spPr>
        <p:txBody>
          <a:bodyPr/>
          <a:lstStyle/>
          <a:p>
            <a:r>
              <a:rPr lang="en-US" b="1" dirty="0">
                <a:latin typeface="Exo" pitchFamily="2" charset="0"/>
              </a:rPr>
              <a:t>Portability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93F3A8-5EFC-204E-44CC-ABC552311F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1412" y="2392362"/>
            <a:ext cx="3883483" cy="3094037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14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" pitchFamily="2" charset="0"/>
              </a:rPr>
              <a:t>On-Premise or Private Cloud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14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" pitchFamily="2" charset="0"/>
              </a:rPr>
              <a:t>Public Cloud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14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" pitchFamily="2" charset="0"/>
              </a:rPr>
              <a:t>Hybrid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14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" pitchFamily="2" charset="0"/>
              </a:rPr>
              <a:t>Anything as a Service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" pitchFamily="2" charset="0"/>
              </a:rPr>
              <a:t>XaaS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" pitchFamily="2" charset="0"/>
              </a:rPr>
              <a:t>)</a:t>
            </a:r>
          </a:p>
          <a:p>
            <a:pPr marL="0" indent="0">
              <a:buClr>
                <a:srgbClr val="6FB143"/>
              </a:buClr>
              <a:buNone/>
            </a:pPr>
            <a:endParaRPr lang="en-US" dirty="0">
              <a:latin typeface="Exo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49EC9F-36DB-CCA9-5765-1D7F344D68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7612" y="590815"/>
            <a:ext cx="6705600" cy="56763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ight Triangle 5">
            <a:extLst>
              <a:ext uri="{FF2B5EF4-FFF2-40B4-BE49-F238E27FC236}">
                <a16:creationId xmlns:a16="http://schemas.microsoft.com/office/drawing/2014/main" id="{22F7463D-ACAE-F202-8C0F-18C87A3A5908}"/>
              </a:ext>
            </a:extLst>
          </p:cNvPr>
          <p:cNvSpPr>
            <a:spLocks/>
          </p:cNvSpPr>
          <p:nvPr/>
        </p:nvSpPr>
        <p:spPr>
          <a:xfrm rot="16200000">
            <a:off x="10232161" y="4898303"/>
            <a:ext cx="1631949" cy="2287444"/>
          </a:xfrm>
          <a:prstGeom prst="rt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9" name="Picture 8" descr="A blue and green logo&#10;&#10;Description automatically generated">
            <a:extLst>
              <a:ext uri="{FF2B5EF4-FFF2-40B4-BE49-F238E27FC236}">
                <a16:creationId xmlns:a16="http://schemas.microsoft.com/office/drawing/2014/main" id="{7380F50E-9F9A-78C2-1D94-35F9ED8BE1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8812" y="6172200"/>
            <a:ext cx="1295400" cy="60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8152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79977-8CB6-D5EE-EBB4-F886D2264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066800"/>
            <a:ext cx="10360501" cy="1223963"/>
          </a:xfrm>
        </p:spPr>
        <p:txBody>
          <a:bodyPr/>
          <a:lstStyle/>
          <a:p>
            <a:r>
              <a:rPr lang="en-US" b="1" dirty="0">
                <a:latin typeface="Exo" pitchFamily="2" charset="0"/>
              </a:rPr>
              <a:t>Mindset Change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93F3A8-5EFC-204E-44CC-ABC552311F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1412" y="2392362"/>
            <a:ext cx="3883483" cy="3094037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14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" pitchFamily="2" charset="0"/>
              </a:rPr>
              <a:t>Cloud</a:t>
            </a:r>
          </a:p>
          <a:p>
            <a:pPr marL="533346" lvl="1" indent="-228600" defTabSz="914400">
              <a:spcBef>
                <a:spcPts val="1000"/>
              </a:spcBef>
              <a:buClr>
                <a:srgbClr val="6FB143"/>
              </a:buClr>
              <a:buSzTx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" pitchFamily="2" charset="0"/>
              </a:rPr>
              <a:t>Cloud First </a:t>
            </a:r>
          </a:p>
          <a:p>
            <a:pPr marL="533346" lvl="1" indent="-228600" defTabSz="914400">
              <a:spcBef>
                <a:spcPts val="1000"/>
              </a:spcBef>
              <a:buClr>
                <a:srgbClr val="6FB143"/>
              </a:buClr>
              <a:buSzTx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" pitchFamily="2" charset="0"/>
              </a:rPr>
              <a:t>Build and run anywhere </a:t>
            </a:r>
          </a:p>
          <a:p>
            <a:pPr marL="533346" lvl="1" indent="-228600" defTabSz="914400">
              <a:spcBef>
                <a:spcPts val="1000"/>
              </a:spcBef>
              <a:buClr>
                <a:srgbClr val="6FB143"/>
              </a:buClr>
              <a:buSzTx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" pitchFamily="2" charset="0"/>
              </a:rPr>
              <a:t>Dev life cycle</a:t>
            </a:r>
          </a:p>
          <a:p>
            <a:pPr marL="533346" lvl="1" indent="-228600" defTabSz="914400">
              <a:spcBef>
                <a:spcPts val="1000"/>
              </a:spcBef>
              <a:buClr>
                <a:srgbClr val="6FB143"/>
              </a:buClr>
              <a:buSzTx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" pitchFamily="2" charset="0"/>
              </a:rPr>
              <a:t>Micro Service architecture</a:t>
            </a:r>
          </a:p>
          <a:p>
            <a:pPr marL="0" indent="0">
              <a:buClr>
                <a:srgbClr val="6FB143"/>
              </a:buClr>
              <a:buNone/>
            </a:pPr>
            <a:endParaRPr lang="en-US" dirty="0">
              <a:latin typeface="Exo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49EC9F-36DB-CCA9-5765-1D7F344D68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2412" y="590815"/>
            <a:ext cx="6324599" cy="56763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ight Triangle 5">
            <a:extLst>
              <a:ext uri="{FF2B5EF4-FFF2-40B4-BE49-F238E27FC236}">
                <a16:creationId xmlns:a16="http://schemas.microsoft.com/office/drawing/2014/main" id="{22F7463D-ACAE-F202-8C0F-18C87A3A5908}"/>
              </a:ext>
            </a:extLst>
          </p:cNvPr>
          <p:cNvSpPr>
            <a:spLocks/>
          </p:cNvSpPr>
          <p:nvPr/>
        </p:nvSpPr>
        <p:spPr>
          <a:xfrm rot="16200000">
            <a:off x="10232161" y="4898303"/>
            <a:ext cx="1631949" cy="2287444"/>
          </a:xfrm>
          <a:prstGeom prst="rt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9" name="Picture 8" descr="A blue and green logo&#10;&#10;Description automatically generated">
            <a:extLst>
              <a:ext uri="{FF2B5EF4-FFF2-40B4-BE49-F238E27FC236}">
                <a16:creationId xmlns:a16="http://schemas.microsoft.com/office/drawing/2014/main" id="{7380F50E-9F9A-78C2-1D94-35F9ED8BE1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8812" y="6172200"/>
            <a:ext cx="1295400" cy="60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866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79977-8CB6-D5EE-EBB4-F886D2264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066800"/>
            <a:ext cx="10360501" cy="1223963"/>
          </a:xfrm>
        </p:spPr>
        <p:txBody>
          <a:bodyPr/>
          <a:lstStyle/>
          <a:p>
            <a:r>
              <a:rPr lang="en-US" b="1" dirty="0">
                <a:latin typeface="Exo" pitchFamily="2" charset="0"/>
              </a:rPr>
              <a:t>Skillset Change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93F3A8-5EFC-204E-44CC-ABC552311F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1412" y="2392362"/>
            <a:ext cx="3883483" cy="3094037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14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" pitchFamily="2" charset="0"/>
              </a:rPr>
              <a:t>OpenShift</a:t>
            </a:r>
          </a:p>
          <a:p>
            <a:pPr marL="533346" lvl="1" indent="-228600" defTabSz="914400">
              <a:spcBef>
                <a:spcPts val="1000"/>
              </a:spcBef>
              <a:buClr>
                <a:srgbClr val="6FB143"/>
              </a:buClr>
              <a:buSzTx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" pitchFamily="2" charset="0"/>
              </a:rPr>
              <a:t>Workload management</a:t>
            </a:r>
          </a:p>
          <a:p>
            <a:pPr marL="533346" lvl="1" indent="-228600" defTabSz="914400">
              <a:spcBef>
                <a:spcPts val="1000"/>
              </a:spcBef>
              <a:buClr>
                <a:srgbClr val="6FB143"/>
              </a:buClr>
              <a:buSzTx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" pitchFamily="2" charset="0"/>
              </a:rPr>
              <a:t>Persistence</a:t>
            </a:r>
          </a:p>
          <a:p>
            <a:pPr marL="533346" lvl="1" indent="-228600" defTabSz="914400">
              <a:spcBef>
                <a:spcPts val="1000"/>
              </a:spcBef>
              <a:buClr>
                <a:srgbClr val="6FB143"/>
              </a:buClr>
              <a:buSzTx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" pitchFamily="2" charset="0"/>
              </a:rPr>
              <a:t>Monitoring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14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" pitchFamily="2" charset="0"/>
              </a:rPr>
              <a:t>Platform</a:t>
            </a:r>
          </a:p>
          <a:p>
            <a:pPr marL="533346" lvl="1" indent="-228600" defTabSz="914400">
              <a:spcBef>
                <a:spcPts val="1000"/>
              </a:spcBef>
              <a:buClr>
                <a:srgbClr val="6FB143"/>
              </a:buClr>
              <a:buSzTx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" pitchFamily="2" charset="0"/>
              </a:rPr>
              <a:t>New and Old</a:t>
            </a:r>
          </a:p>
          <a:p>
            <a:pPr marL="0" indent="0">
              <a:buClr>
                <a:srgbClr val="6FB143"/>
              </a:buClr>
              <a:buNone/>
            </a:pPr>
            <a:endParaRPr lang="en-US" dirty="0">
              <a:latin typeface="Exo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49EC9F-36DB-CCA9-5765-1D7F344D68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2412" y="590815"/>
            <a:ext cx="6324599" cy="56763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ight Triangle 5">
            <a:extLst>
              <a:ext uri="{FF2B5EF4-FFF2-40B4-BE49-F238E27FC236}">
                <a16:creationId xmlns:a16="http://schemas.microsoft.com/office/drawing/2014/main" id="{22F7463D-ACAE-F202-8C0F-18C87A3A5908}"/>
              </a:ext>
            </a:extLst>
          </p:cNvPr>
          <p:cNvSpPr>
            <a:spLocks/>
          </p:cNvSpPr>
          <p:nvPr/>
        </p:nvSpPr>
        <p:spPr>
          <a:xfrm rot="16200000">
            <a:off x="10232161" y="4898303"/>
            <a:ext cx="1631949" cy="2287444"/>
          </a:xfrm>
          <a:prstGeom prst="rt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9" name="Picture 8" descr="A blue and green logo&#10;&#10;Description automatically generated">
            <a:extLst>
              <a:ext uri="{FF2B5EF4-FFF2-40B4-BE49-F238E27FC236}">
                <a16:creationId xmlns:a16="http://schemas.microsoft.com/office/drawing/2014/main" id="{7380F50E-9F9A-78C2-1D94-35F9ED8BE1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8812" y="6172200"/>
            <a:ext cx="1295400" cy="60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003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79977-8CB6-D5EE-EBB4-F886D2264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2" y="2819400"/>
            <a:ext cx="10360501" cy="766763"/>
          </a:xfrm>
        </p:spPr>
        <p:txBody>
          <a:bodyPr/>
          <a:lstStyle/>
          <a:p>
            <a:r>
              <a:rPr lang="en-US" b="1" dirty="0">
                <a:latin typeface="Exo" pitchFamily="2" charset="0"/>
              </a:rPr>
              <a:t>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49EC9F-36DB-CCA9-5765-1D7F344D68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2412" y="590815"/>
            <a:ext cx="6324599" cy="56763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ight Triangle 5">
            <a:extLst>
              <a:ext uri="{FF2B5EF4-FFF2-40B4-BE49-F238E27FC236}">
                <a16:creationId xmlns:a16="http://schemas.microsoft.com/office/drawing/2014/main" id="{22F7463D-ACAE-F202-8C0F-18C87A3A5908}"/>
              </a:ext>
            </a:extLst>
          </p:cNvPr>
          <p:cNvSpPr>
            <a:spLocks/>
          </p:cNvSpPr>
          <p:nvPr/>
        </p:nvSpPr>
        <p:spPr>
          <a:xfrm rot="16200000">
            <a:off x="10232161" y="4898303"/>
            <a:ext cx="1631949" cy="2287444"/>
          </a:xfrm>
          <a:prstGeom prst="rt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9" name="Picture 8" descr="A blue and green logo&#10;&#10;Description automatically generated">
            <a:extLst>
              <a:ext uri="{FF2B5EF4-FFF2-40B4-BE49-F238E27FC236}">
                <a16:creationId xmlns:a16="http://schemas.microsoft.com/office/drawing/2014/main" id="{7380F50E-9F9A-78C2-1D94-35F9ED8BE1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8812" y="6172200"/>
            <a:ext cx="1295400" cy="608643"/>
          </a:xfrm>
          <a:prstGeom prst="rect">
            <a:avLst/>
          </a:prstGeom>
        </p:spPr>
      </p:pic>
      <p:pic>
        <p:nvPicPr>
          <p:cNvPr id="8" name="Picture 7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A07C50D9-4D6A-9B1E-5396-B1C3CC0792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225" y="4114800"/>
            <a:ext cx="1828800" cy="1828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67AB98-80F4-6545-5EE3-D96D208978BB}"/>
              </a:ext>
            </a:extLst>
          </p:cNvPr>
          <p:cNvSpPr txBox="1"/>
          <p:nvPr/>
        </p:nvSpPr>
        <p:spPr>
          <a:xfrm>
            <a:off x="2918425" y="4459814"/>
            <a:ext cx="223717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Troy Elsen</a:t>
            </a:r>
          </a:p>
          <a:p>
            <a:pPr algn="ctr"/>
            <a:r>
              <a:rPr lang="en-US" sz="1400" i="1" dirty="0"/>
              <a:t>Director of Cloud Infrastructure Operations</a:t>
            </a:r>
          </a:p>
          <a:p>
            <a:pPr algn="ctr"/>
            <a:r>
              <a:rPr lang="en-US" sz="1600" b="1" dirty="0"/>
              <a:t>Projetech</a:t>
            </a:r>
          </a:p>
        </p:txBody>
      </p:sp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7FCE305C-C898-7FE7-F141-D3B72F1CF0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399" y="866146"/>
            <a:ext cx="2980052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346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ch 16x9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2787990.potx" id="{BDB9CD5E-36EC-45F3-B87D-6D062B8A3823}" vid="{51682E2F-7C85-4D6F-AD40-072EFC83910D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1345093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simple template design works for technology and  businesses, but it's versatile enough to use in other contexts.  It features multiple slide layouts designed for widescreen (16x9 resolution) and includes a sample SmartArt list and chart that are easily editable.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2011-11-26T00:30:00+00:00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TP102787989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694266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C67BEE-D13F-4BD2-98A5-34D8A0977F68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Triple circuit lines presentation (widescreen)</Template>
  <TotalTime>81</TotalTime>
  <Words>105</Words>
  <Application>Microsoft Office PowerPoint</Application>
  <PresentationFormat>Custom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Exo</vt:lpstr>
      <vt:lpstr>Tech 16x9</vt:lpstr>
      <vt:lpstr>Moving to MAS: Impact of the New Infrastructure Model</vt:lpstr>
      <vt:lpstr>MAS 8 Platform Changes</vt:lpstr>
      <vt:lpstr>Why the Switch?</vt:lpstr>
      <vt:lpstr>Consistency</vt:lpstr>
      <vt:lpstr>Scalability</vt:lpstr>
      <vt:lpstr>Portability</vt:lpstr>
      <vt:lpstr>Mindset Change</vt:lpstr>
      <vt:lpstr>Skillset Change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Moving to MAS: Impact of the New Infrastructure Model</dc:title>
  <dc:creator>Joe Kelley</dc:creator>
  <cp:lastModifiedBy>Joe Kelley</cp:lastModifiedBy>
  <cp:revision>1</cp:revision>
  <dcterms:created xsi:type="dcterms:W3CDTF">2023-11-02T18:33:08Z</dcterms:created>
  <dcterms:modified xsi:type="dcterms:W3CDTF">2023-11-02T19:54:40Z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