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81" r:id="rId4"/>
    <p:sldId id="284" r:id="rId5"/>
    <p:sldId id="285" r:id="rId6"/>
    <p:sldId id="286" r:id="rId7"/>
    <p:sldId id="287" r:id="rId8"/>
    <p:sldId id="288" r:id="rId9"/>
    <p:sldId id="440" r:id="rId10"/>
    <p:sldId id="439" r:id="rId11"/>
    <p:sldId id="442" r:id="rId12"/>
    <p:sldId id="443" r:id="rId13"/>
    <p:sldId id="444" r:id="rId14"/>
    <p:sldId id="44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61"/>
    <a:srgbClr val="A84E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AF18A-E188-4320-8A2B-4D04C76F4684}"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7872D-AA90-4B08-B916-73C63D526453}" type="slidenum">
              <a:rPr lang="en-US" smtClean="0"/>
              <a:t>‹#›</a:t>
            </a:fld>
            <a:endParaRPr lang="en-US"/>
          </a:p>
        </p:txBody>
      </p:sp>
    </p:spTree>
    <p:extLst>
      <p:ext uri="{BB962C8B-B14F-4D97-AF65-F5344CB8AC3E}">
        <p14:creationId xmlns:p14="http://schemas.microsoft.com/office/powerpoint/2010/main" val="141693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8da08837f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8da08837f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1AD6-A33D-9A64-63B6-22BF08978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252E84-A276-8A26-71A7-1ACF5630B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8ED935-FCFA-2BC2-66C7-C7F59B212B80}"/>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95B5F05E-5A8D-F3AA-6656-1ACAF888D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A7240-5722-9F36-DFD9-10B78A6C1814}"/>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1793424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05BD-F006-9D69-F5EC-5AA28C4839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6B6078-DC8D-1705-EE7B-DC0C6A50D2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ED3FF-48D9-EE9B-C8DC-470557438D00}"/>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BE9440C0-AF3E-09F6-5730-AE613C6B4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69090-20CD-B3E9-A788-4EA2E1BA59FC}"/>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321888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67EDD-F5D7-A9D1-7694-1A5D5004A3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B022E-2562-FFDA-E235-17AB968C06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92110-CB45-89FC-6A26-A19695938928}"/>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576C8357-D6C1-24A1-E7C9-F42565875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8F76C-6485-6172-0471-AA3FE70E75BB}"/>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3459996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10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ADE0-646C-787B-38D0-AFDC936070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9D004-5606-CA33-50CD-0318D9EAC0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25FCA-CACA-2A8A-5D01-9CECEA3BC23F}"/>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C22B663D-3562-4F39-0E26-D7B4BF141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B6B56-6F95-E5A9-8B53-725F1BEEB875}"/>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370428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335D-8C63-7CF5-9FDA-6DB1F943BB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583632-D017-4620-A33E-2D4FB56EF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32097-55EF-3BE0-2057-7E1553A1E6DF}"/>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D2C9AD3F-8B44-7078-7B03-659E04D9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5F13F-D4F1-8D0B-60A0-46A61FA4D3D1}"/>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272258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0BE4-EE68-AAC2-019E-94C021D281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D84E1-4055-CB96-2597-65F28C6986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1A31A0-6201-07AD-946F-AA3C615B0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F64015-A3D8-D698-1DD4-415870A58873}"/>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6" name="Footer Placeholder 5">
            <a:extLst>
              <a:ext uri="{FF2B5EF4-FFF2-40B4-BE49-F238E27FC236}">
                <a16:creationId xmlns:a16="http://schemas.microsoft.com/office/drawing/2014/main" id="{8F6B8051-1F95-5C80-80DC-9DC6083C8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DA4371-D6C8-3D60-8FAD-166D15F594C7}"/>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7401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E773-CFF7-30EF-9E5B-101E0F287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63809D-C7FE-FF31-50D5-4FBFED2993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EC059-5C1B-7F5B-A8ED-0CAA0752D8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ED3894-6D37-CB24-C13B-27425D8482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4F101-1135-656B-622A-4DF002FBDE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6BD7E5-EB3A-4F3B-17FC-99F447077BD3}"/>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8" name="Footer Placeholder 7">
            <a:extLst>
              <a:ext uri="{FF2B5EF4-FFF2-40B4-BE49-F238E27FC236}">
                <a16:creationId xmlns:a16="http://schemas.microsoft.com/office/drawing/2014/main" id="{FF12CB39-2273-7442-4159-F5CDD38238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86F2DF-E0D7-CEC7-4425-313CD04D03C4}"/>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19678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96DF-65F3-A430-4294-0B33174FFE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26DE42-16F7-60CE-DDE7-2B7D4088B2C3}"/>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4" name="Footer Placeholder 3">
            <a:extLst>
              <a:ext uri="{FF2B5EF4-FFF2-40B4-BE49-F238E27FC236}">
                <a16:creationId xmlns:a16="http://schemas.microsoft.com/office/drawing/2014/main" id="{FBA6375F-1061-7231-4120-8ED0D95C17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03FE2D-047A-D61C-B092-08D8C0C26A80}"/>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783670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87130-3E54-EE4B-DCF2-C7814700248A}"/>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3" name="Footer Placeholder 2">
            <a:extLst>
              <a:ext uri="{FF2B5EF4-FFF2-40B4-BE49-F238E27FC236}">
                <a16:creationId xmlns:a16="http://schemas.microsoft.com/office/drawing/2014/main" id="{B75BAA65-BBEE-EA30-4210-C4FFCCB2ED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AE0B5-718F-C889-D994-4E930944300F}"/>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214861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C13E-061E-EC0A-78DF-82800F952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4B5610-F2BF-3206-D7A7-9D8F68F4A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9E013-50BF-CE93-57E4-E59A4D3CF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FCC32-DC54-D523-0971-B090250A71C0}"/>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6" name="Footer Placeholder 5">
            <a:extLst>
              <a:ext uri="{FF2B5EF4-FFF2-40B4-BE49-F238E27FC236}">
                <a16:creationId xmlns:a16="http://schemas.microsoft.com/office/drawing/2014/main" id="{074F18C2-D5D9-4ED6-4F60-9EBE70C4C4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43057-CDE4-B1CA-0E8D-7722EE2B1E98}"/>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3064406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69CB-88C3-2B94-EC82-99268D6BEA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F78EE7-E6AA-84F7-489A-CEE8B80B03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7CFFDD-D22F-60F9-13B9-E95E4456A0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E85A28-68C6-51A9-2B6E-2F83BE686E0E}"/>
              </a:ext>
            </a:extLst>
          </p:cNvPr>
          <p:cNvSpPr>
            <a:spLocks noGrp="1"/>
          </p:cNvSpPr>
          <p:nvPr>
            <p:ph type="dt" sz="half" idx="10"/>
          </p:nvPr>
        </p:nvSpPr>
        <p:spPr/>
        <p:txBody>
          <a:bodyPr/>
          <a:lstStyle/>
          <a:p>
            <a:fld id="{BB59A529-DF61-4D44-809F-C6611251DFEC}" type="datetimeFigureOut">
              <a:rPr lang="en-US" smtClean="0"/>
              <a:t>11/7/2023</a:t>
            </a:fld>
            <a:endParaRPr lang="en-US"/>
          </a:p>
        </p:txBody>
      </p:sp>
      <p:sp>
        <p:nvSpPr>
          <p:cNvPr id="6" name="Footer Placeholder 5">
            <a:extLst>
              <a:ext uri="{FF2B5EF4-FFF2-40B4-BE49-F238E27FC236}">
                <a16:creationId xmlns:a16="http://schemas.microsoft.com/office/drawing/2014/main" id="{5E9CB6B7-81DA-F0BF-AF38-8713BFA18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0328B-2A1E-07DD-638D-35444CF88019}"/>
              </a:ext>
            </a:extLst>
          </p:cNvPr>
          <p:cNvSpPr>
            <a:spLocks noGrp="1"/>
          </p:cNvSpPr>
          <p:nvPr>
            <p:ph type="sldNum" sz="quarter" idx="12"/>
          </p:nvPr>
        </p:nvSpPr>
        <p:spPr/>
        <p:txBody>
          <a:bodyPr/>
          <a:lstStyle/>
          <a:p>
            <a:fld id="{E81F7699-C8EC-4AAC-88B1-DA958C484351}" type="slidenum">
              <a:rPr lang="en-US" smtClean="0"/>
              <a:t>‹#›</a:t>
            </a:fld>
            <a:endParaRPr lang="en-US"/>
          </a:p>
        </p:txBody>
      </p:sp>
    </p:spTree>
    <p:extLst>
      <p:ext uri="{BB962C8B-B14F-4D97-AF65-F5344CB8AC3E}">
        <p14:creationId xmlns:p14="http://schemas.microsoft.com/office/powerpoint/2010/main" val="30189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BFA39-3E36-222B-B413-9FA0C68B0C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9B4CC-5DCA-7CA0-5D02-7F06E10BE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4646D7-D868-43CB-5E5B-A3B181EDD2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9A529-DF61-4D44-809F-C6611251DFEC}" type="datetimeFigureOut">
              <a:rPr lang="en-US" smtClean="0"/>
              <a:t>11/7/2023</a:t>
            </a:fld>
            <a:endParaRPr lang="en-US"/>
          </a:p>
        </p:txBody>
      </p:sp>
      <p:sp>
        <p:nvSpPr>
          <p:cNvPr id="5" name="Footer Placeholder 4">
            <a:extLst>
              <a:ext uri="{FF2B5EF4-FFF2-40B4-BE49-F238E27FC236}">
                <a16:creationId xmlns:a16="http://schemas.microsoft.com/office/drawing/2014/main" id="{19E47C86-F82E-96CC-4CCF-113213FEC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6829DC-51EE-1118-E8BE-A4667E66EF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F7699-C8EC-4AAC-88B1-DA958C484351}" type="slidenum">
              <a:rPr lang="en-US" smtClean="0"/>
              <a:t>‹#›</a:t>
            </a:fld>
            <a:endParaRPr lang="en-US"/>
          </a:p>
        </p:txBody>
      </p:sp>
    </p:spTree>
    <p:extLst>
      <p:ext uri="{BB962C8B-B14F-4D97-AF65-F5344CB8AC3E}">
        <p14:creationId xmlns:p14="http://schemas.microsoft.com/office/powerpoint/2010/main" val="197166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4.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B3418-672D-8E16-475F-28323F4F0FEE}"/>
              </a:ext>
            </a:extLst>
          </p:cNvPr>
          <p:cNvPicPr>
            <a:picLocks/>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7792" b="7792"/>
          <a:stretch/>
        </p:blipFill>
        <p:spPr>
          <a:xfrm>
            <a:off x="-16476" y="0"/>
            <a:ext cx="12208476" cy="6858000"/>
          </a:xfrm>
          <a:prstGeom prst="rect">
            <a:avLst/>
          </a:prstGeom>
        </p:spPr>
      </p:pic>
      <p:sp>
        <p:nvSpPr>
          <p:cNvPr id="11" name="Rectangle 10">
            <a:extLst>
              <a:ext uri="{FF2B5EF4-FFF2-40B4-BE49-F238E27FC236}">
                <a16:creationId xmlns:a16="http://schemas.microsoft.com/office/drawing/2014/main" id="{3C979246-FDD0-5281-7291-64FADCE80BB8}"/>
              </a:ext>
            </a:extLst>
          </p:cNvPr>
          <p:cNvSpPr/>
          <p:nvPr/>
        </p:nvSpPr>
        <p:spPr>
          <a:xfrm>
            <a:off x="-16476" y="1041400"/>
            <a:ext cx="12208476" cy="5773990"/>
          </a:xfrm>
          <a:prstGeom prst="rect">
            <a:avLst/>
          </a:prstGeom>
          <a:gradFill>
            <a:gsLst>
              <a:gs pos="14000">
                <a:schemeClr val="accent1">
                  <a:lumMod val="5000"/>
                  <a:lumOff val="95000"/>
                  <a:alpha val="0"/>
                </a:schemeClr>
              </a:gs>
              <a:gs pos="100000">
                <a:schemeClr val="tx1">
                  <a:alpha val="7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4CA425-E3E9-92C2-6C3C-D7F0A81B6C9A}"/>
              </a:ext>
            </a:extLst>
          </p:cNvPr>
          <p:cNvSpPr/>
          <p:nvPr/>
        </p:nvSpPr>
        <p:spPr>
          <a:xfrm>
            <a:off x="-16476" y="1294766"/>
            <a:ext cx="12208476" cy="5563234"/>
          </a:xfrm>
          <a:prstGeom prst="rect">
            <a:avLst/>
          </a:prstGeom>
          <a:gradFill>
            <a:gsLst>
              <a:gs pos="14000">
                <a:schemeClr val="accent1">
                  <a:lumMod val="5000"/>
                  <a:lumOff val="95000"/>
                  <a:alpha val="0"/>
                </a:schemeClr>
              </a:gs>
              <a:gs pos="100000">
                <a:schemeClr val="tx1">
                  <a:alpha val="7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E751E4A-4AAD-A2E0-39CE-641473DA2B8C}"/>
              </a:ext>
            </a:extLst>
          </p:cNvPr>
          <p:cNvSpPr>
            <a:spLocks noGrp="1"/>
          </p:cNvSpPr>
          <p:nvPr>
            <p:ph type="ctrTitle"/>
          </p:nvPr>
        </p:nvSpPr>
        <p:spPr>
          <a:xfrm>
            <a:off x="0" y="4347911"/>
            <a:ext cx="12192000" cy="1903861"/>
          </a:xfrm>
          <a:effectLst>
            <a:glow rad="139700">
              <a:schemeClr val="accent3">
                <a:satMod val="175000"/>
                <a:alpha val="40000"/>
              </a:schemeClr>
            </a:glow>
            <a:outerShdw blurRad="50800" dist="38100" dir="5400000" algn="t" rotWithShape="0">
              <a:prstClr val="black">
                <a:alpha val="92000"/>
              </a:prstClr>
            </a:outerShdw>
          </a:effectLst>
        </p:spPr>
        <p:txBody>
          <a:bodyPr>
            <a:noAutofit/>
          </a:bodyPr>
          <a:lstStyle/>
          <a:p>
            <a:r>
              <a:rPr lang="en-US" sz="4400" b="1" dirty="0">
                <a:solidFill>
                  <a:schemeClr val="bg1"/>
                </a:solidFill>
                <a:latin typeface="+mn-lt"/>
              </a:rPr>
              <a:t>HOW PERFORMANCE TESTING WAS LEVERAGED </a:t>
            </a:r>
            <a:br>
              <a:rPr lang="en-US" sz="4400" b="1" dirty="0">
                <a:solidFill>
                  <a:schemeClr val="bg1"/>
                </a:solidFill>
                <a:latin typeface="+mn-lt"/>
              </a:rPr>
            </a:br>
            <a:r>
              <a:rPr lang="en-US" sz="4400" b="1" dirty="0">
                <a:solidFill>
                  <a:schemeClr val="bg1"/>
                </a:solidFill>
                <a:latin typeface="+mn-lt"/>
              </a:rPr>
              <a:t>TO ENSURE MAXIMO UPGRADE SUCCESS</a:t>
            </a:r>
          </a:p>
        </p:txBody>
      </p:sp>
      <p:pic>
        <p:nvPicPr>
          <p:cNvPr id="8" name="Picture 7">
            <a:extLst>
              <a:ext uri="{FF2B5EF4-FFF2-40B4-BE49-F238E27FC236}">
                <a16:creationId xmlns:a16="http://schemas.microsoft.com/office/drawing/2014/main" id="{6042F875-F694-5F8A-C4E8-353A3F464D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001" y="264861"/>
            <a:ext cx="3340100" cy="1670050"/>
          </a:xfrm>
          <a:prstGeom prst="rect">
            <a:avLst/>
          </a:prstGeom>
          <a:effectLst>
            <a:glow rad="1473200">
              <a:schemeClr val="bg1">
                <a:alpha val="32000"/>
              </a:schemeClr>
            </a:glow>
          </a:effectLst>
        </p:spPr>
      </p:pic>
      <p:pic>
        <p:nvPicPr>
          <p:cNvPr id="15" name="Picture 14" descr="A black background with a black square&#10;&#10;Description automatically generated with medium confidence">
            <a:extLst>
              <a:ext uri="{FF2B5EF4-FFF2-40B4-BE49-F238E27FC236}">
                <a16:creationId xmlns:a16="http://schemas.microsoft.com/office/drawing/2014/main" id="{98AF1B51-B675-A49F-C094-C7B11884C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114" y="1129776"/>
            <a:ext cx="1664043" cy="329980"/>
          </a:xfrm>
          <a:prstGeom prst="rect">
            <a:avLst/>
          </a:prstGeom>
        </p:spPr>
      </p:pic>
      <p:pic>
        <p:nvPicPr>
          <p:cNvPr id="17" name="Picture 16" descr="A blue and black text&#10;&#10;Description automatically generated">
            <a:extLst>
              <a:ext uri="{FF2B5EF4-FFF2-40B4-BE49-F238E27FC236}">
                <a16:creationId xmlns:a16="http://schemas.microsoft.com/office/drawing/2014/main" id="{F8625D76-CADA-FF95-A9C0-8839FBE4C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7115" y="264861"/>
            <a:ext cx="1664043" cy="595848"/>
          </a:xfrm>
          <a:prstGeom prst="rect">
            <a:avLst/>
          </a:prstGeom>
        </p:spPr>
      </p:pic>
    </p:spTree>
    <p:extLst>
      <p:ext uri="{BB962C8B-B14F-4D97-AF65-F5344CB8AC3E}">
        <p14:creationId xmlns:p14="http://schemas.microsoft.com/office/powerpoint/2010/main" val="295890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CF9A69B1-B26B-9F3F-06E7-3A62C9587120}"/>
              </a:ext>
            </a:extLst>
          </p:cNvPr>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33768" b="21414"/>
          <a:stretch/>
        </p:blipFill>
        <p:spPr>
          <a:xfrm>
            <a:off x="0" y="0"/>
            <a:ext cx="12208476" cy="3641072"/>
          </a:xfrm>
          <a:prstGeom prst="rect">
            <a:avLst/>
          </a:prstGeom>
        </p:spPr>
      </p:pic>
      <p:sp>
        <p:nvSpPr>
          <p:cNvPr id="11" name="Text Placeholder 14">
            <a:extLst>
              <a:ext uri="{FF2B5EF4-FFF2-40B4-BE49-F238E27FC236}">
                <a16:creationId xmlns:a16="http://schemas.microsoft.com/office/drawing/2014/main" id="{B0BA0B47-AE33-2F06-A3A1-CCC764D886AE}"/>
              </a:ext>
            </a:extLst>
          </p:cNvPr>
          <p:cNvSpPr txBox="1">
            <a:spLocks/>
          </p:cNvSpPr>
          <p:nvPr/>
        </p:nvSpPr>
        <p:spPr>
          <a:xfrm>
            <a:off x="163388" y="5489172"/>
            <a:ext cx="1691830" cy="501726"/>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cap="none"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A84E10"/>
                </a:solidFill>
                <a:latin typeface="+mn-lt"/>
              </a:rPr>
              <a:t>THE TIMELINE</a:t>
            </a:r>
          </a:p>
        </p:txBody>
      </p:sp>
      <p:sp>
        <p:nvSpPr>
          <p:cNvPr id="57" name="Title 1">
            <a:extLst>
              <a:ext uri="{FF2B5EF4-FFF2-40B4-BE49-F238E27FC236}">
                <a16:creationId xmlns:a16="http://schemas.microsoft.com/office/drawing/2014/main" id="{962AD2CE-0C96-A6FF-1676-01D171851018}"/>
              </a:ext>
            </a:extLst>
          </p:cNvPr>
          <p:cNvSpPr txBox="1">
            <a:spLocks/>
          </p:cNvSpPr>
          <p:nvPr/>
        </p:nvSpPr>
        <p:spPr>
          <a:xfrm>
            <a:off x="396289" y="3867878"/>
            <a:ext cx="8520600" cy="5727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84E10"/>
                </a:solidFill>
                <a:latin typeface="Arial Narrow" panose="020B0606020202030204" pitchFamily="34" charset="0"/>
              </a:rPr>
              <a:t>CONDUCTING PERFORMANCE TESTS</a:t>
            </a:r>
          </a:p>
        </p:txBody>
      </p:sp>
      <p:grpSp>
        <p:nvGrpSpPr>
          <p:cNvPr id="66" name="Group 65">
            <a:extLst>
              <a:ext uri="{FF2B5EF4-FFF2-40B4-BE49-F238E27FC236}">
                <a16:creationId xmlns:a16="http://schemas.microsoft.com/office/drawing/2014/main" id="{589611BB-405D-530B-E620-E32CE815EB59}"/>
              </a:ext>
            </a:extLst>
          </p:cNvPr>
          <p:cNvGrpSpPr/>
          <p:nvPr/>
        </p:nvGrpSpPr>
        <p:grpSpPr>
          <a:xfrm>
            <a:off x="1779359" y="4127155"/>
            <a:ext cx="10040693" cy="2605054"/>
            <a:chOff x="1779359" y="4410355"/>
            <a:chExt cx="9236969" cy="2396528"/>
          </a:xfrm>
        </p:grpSpPr>
        <p:cxnSp>
          <p:nvCxnSpPr>
            <p:cNvPr id="64" name="Straight Connector 63">
              <a:extLst>
                <a:ext uri="{FF2B5EF4-FFF2-40B4-BE49-F238E27FC236}">
                  <a16:creationId xmlns:a16="http://schemas.microsoft.com/office/drawing/2014/main" id="{D28DEBB2-4504-81F9-0C4D-9562C3BBE64E}"/>
                </a:ext>
                <a:ext uri="{C183D7F6-B498-43B3-948B-1728B52AA6E4}">
                  <adec:decorative xmlns:adec="http://schemas.microsoft.com/office/drawing/2017/decorative" val="1"/>
                </a:ext>
              </a:extLst>
            </p:cNvPr>
            <p:cNvCxnSpPr>
              <a:cxnSpLocks/>
            </p:cNvCxnSpPr>
            <p:nvPr/>
          </p:nvCxnSpPr>
          <p:spPr>
            <a:xfrm flipH="1">
              <a:off x="9995940" y="5736320"/>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E6486A-0B5A-4373-DC98-FA6F07DA517B}"/>
                </a:ext>
                <a:ext uri="{C183D7F6-B498-43B3-948B-1728B52AA6E4}">
                  <adec:decorative xmlns:adec="http://schemas.microsoft.com/office/drawing/2017/decorative" val="1"/>
                </a:ext>
              </a:extLst>
            </p:cNvPr>
            <p:cNvCxnSpPr>
              <a:cxnSpLocks/>
            </p:cNvCxnSpPr>
            <p:nvPr/>
          </p:nvCxnSpPr>
          <p:spPr>
            <a:xfrm flipH="1">
              <a:off x="8411613" y="573934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C060853-CF4C-BDCE-A908-DB1AF5303FB7}"/>
                </a:ext>
                <a:ext uri="{C183D7F6-B498-43B3-948B-1728B52AA6E4}">
                  <adec:decorative xmlns:adec="http://schemas.microsoft.com/office/drawing/2017/decorative" val="1"/>
                </a:ext>
              </a:extLst>
            </p:cNvPr>
            <p:cNvCxnSpPr>
              <a:cxnSpLocks/>
            </p:cNvCxnSpPr>
            <p:nvPr/>
          </p:nvCxnSpPr>
          <p:spPr>
            <a:xfrm flipH="1">
              <a:off x="5252908" y="573934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6136AF-33E3-A582-C7AB-2061A1183A5C}"/>
                </a:ext>
                <a:ext uri="{C183D7F6-B498-43B3-948B-1728B52AA6E4}">
                  <adec:decorative xmlns:adec="http://schemas.microsoft.com/office/drawing/2017/decorative" val="1"/>
                </a:ext>
              </a:extLst>
            </p:cNvPr>
            <p:cNvCxnSpPr>
              <a:cxnSpLocks/>
            </p:cNvCxnSpPr>
            <p:nvPr/>
          </p:nvCxnSpPr>
          <p:spPr>
            <a:xfrm flipH="1">
              <a:off x="3680236" y="573934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2CF50E1-7B84-D868-8FF9-2AA76CD23C5D}"/>
                </a:ext>
                <a:ext uri="{C183D7F6-B498-43B3-948B-1728B52AA6E4}">
                  <adec:decorative xmlns:adec="http://schemas.microsoft.com/office/drawing/2017/decorative" val="1"/>
                </a:ext>
              </a:extLst>
            </p:cNvPr>
            <p:cNvCxnSpPr>
              <a:cxnSpLocks/>
            </p:cNvCxnSpPr>
            <p:nvPr/>
          </p:nvCxnSpPr>
          <p:spPr>
            <a:xfrm flipH="1">
              <a:off x="9187807" y="5435070"/>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270D308-E162-B49E-135D-D8CA3C81C428}"/>
                </a:ext>
                <a:ext uri="{C183D7F6-B498-43B3-948B-1728B52AA6E4}">
                  <adec:decorative xmlns:adec="http://schemas.microsoft.com/office/drawing/2017/decorative" val="1"/>
                </a:ext>
              </a:extLst>
            </p:cNvPr>
            <p:cNvCxnSpPr>
              <a:cxnSpLocks/>
            </p:cNvCxnSpPr>
            <p:nvPr/>
          </p:nvCxnSpPr>
          <p:spPr>
            <a:xfrm flipH="1">
              <a:off x="7618269" y="5436214"/>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D296C3-EE9F-2532-8166-B1DECB728677}"/>
                </a:ext>
                <a:ext uri="{C183D7F6-B498-43B3-948B-1728B52AA6E4}">
                  <adec:decorative xmlns:adec="http://schemas.microsoft.com/office/drawing/2017/decorative" val="1"/>
                </a:ext>
              </a:extLst>
            </p:cNvPr>
            <p:cNvCxnSpPr>
              <a:cxnSpLocks/>
            </p:cNvCxnSpPr>
            <p:nvPr userDrawn="1"/>
          </p:nvCxnSpPr>
          <p:spPr>
            <a:xfrm flipH="1">
              <a:off x="2888149" y="542477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28D9EC-0FE5-0F7B-B321-9352DA69D3E5}"/>
                </a:ext>
                <a:ext uri="{C183D7F6-B498-43B3-948B-1728B52AA6E4}">
                  <adec:decorative xmlns:adec="http://schemas.microsoft.com/office/drawing/2017/decorative" val="1"/>
                </a:ext>
              </a:extLst>
            </p:cNvPr>
            <p:cNvCxnSpPr>
              <a:cxnSpLocks/>
            </p:cNvCxnSpPr>
            <p:nvPr userDrawn="1"/>
          </p:nvCxnSpPr>
          <p:spPr>
            <a:xfrm flipH="1">
              <a:off x="4468985" y="542477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AD2D779-AC61-BE88-748C-5AA12C8996C6}"/>
                </a:ext>
                <a:ext uri="{C183D7F6-B498-43B3-948B-1728B52AA6E4}">
                  <adec:decorative xmlns:adec="http://schemas.microsoft.com/office/drawing/2017/decorative" val="1"/>
                </a:ext>
              </a:extLst>
            </p:cNvPr>
            <p:cNvCxnSpPr>
              <a:cxnSpLocks/>
            </p:cNvCxnSpPr>
            <p:nvPr userDrawn="1"/>
          </p:nvCxnSpPr>
          <p:spPr>
            <a:xfrm flipH="1">
              <a:off x="6040243" y="542477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92DD1ADE-A912-EBE9-DBDB-44A0097E054E}"/>
                </a:ext>
              </a:extLst>
            </p:cNvPr>
            <p:cNvSpPr txBox="1">
              <a:spLocks/>
            </p:cNvSpPr>
            <p:nvPr/>
          </p:nvSpPr>
          <p:spPr>
            <a:xfrm>
              <a:off x="1861993" y="4950189"/>
              <a:ext cx="2048510"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Baseline testing conducted in </a:t>
              </a:r>
              <a:br>
                <a:rPr lang="en-GB" dirty="0">
                  <a:solidFill>
                    <a:schemeClr val="bg2">
                      <a:lumMod val="25000"/>
                    </a:schemeClr>
                  </a:solidFill>
                </a:rPr>
              </a:br>
              <a:r>
                <a:rPr lang="en-GB" dirty="0">
                  <a:solidFill>
                    <a:schemeClr val="bg2">
                      <a:lumMod val="25000"/>
                    </a:schemeClr>
                  </a:solidFill>
                </a:rPr>
                <a:t>UK hours</a:t>
              </a:r>
              <a:endParaRPr lang="en-US" dirty="0">
                <a:solidFill>
                  <a:schemeClr val="bg2">
                    <a:lumMod val="25000"/>
                  </a:schemeClr>
                </a:solidFill>
              </a:endParaRPr>
            </a:p>
          </p:txBody>
        </p:sp>
        <p:sp>
          <p:nvSpPr>
            <p:cNvPr id="9" name="Text Placeholder 14">
              <a:extLst>
                <a:ext uri="{FF2B5EF4-FFF2-40B4-BE49-F238E27FC236}">
                  <a16:creationId xmlns:a16="http://schemas.microsoft.com/office/drawing/2014/main" id="{3A16031B-B22D-9416-94B5-FBF0F3666314}"/>
                </a:ext>
              </a:extLst>
            </p:cNvPr>
            <p:cNvSpPr txBox="1">
              <a:spLocks/>
            </p:cNvSpPr>
            <p:nvPr/>
          </p:nvSpPr>
          <p:spPr>
            <a:xfrm>
              <a:off x="3661585" y="4410355"/>
              <a:ext cx="1637466" cy="1009432"/>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User feedback was unacceptably slow Maximo</a:t>
              </a:r>
              <a:endParaRPr lang="en-US" dirty="0">
                <a:solidFill>
                  <a:schemeClr val="bg2">
                    <a:lumMod val="25000"/>
                  </a:schemeClr>
                </a:solidFill>
              </a:endParaRPr>
            </a:p>
          </p:txBody>
        </p:sp>
        <p:sp>
          <p:nvSpPr>
            <p:cNvPr id="10" name="Text Placeholder 14">
              <a:extLst>
                <a:ext uri="{FF2B5EF4-FFF2-40B4-BE49-F238E27FC236}">
                  <a16:creationId xmlns:a16="http://schemas.microsoft.com/office/drawing/2014/main" id="{B8333815-88A7-9FAA-E8F4-40D61CD4A237}"/>
                </a:ext>
              </a:extLst>
            </p:cNvPr>
            <p:cNvSpPr txBox="1">
              <a:spLocks/>
            </p:cNvSpPr>
            <p:nvPr/>
          </p:nvSpPr>
          <p:spPr>
            <a:xfrm>
              <a:off x="5330863" y="4950189"/>
              <a:ext cx="1440088"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4329">
                <a:buSzPct val="100000"/>
              </a:pPr>
              <a:r>
                <a:rPr lang="en-GB" dirty="0">
                  <a:solidFill>
                    <a:schemeClr val="bg2">
                      <a:lumMod val="25000"/>
                    </a:schemeClr>
                  </a:solidFill>
                </a:rPr>
                <a:t>No-go </a:t>
              </a:r>
              <a:br>
                <a:rPr lang="en-GB" dirty="0">
                  <a:solidFill>
                    <a:schemeClr val="bg2">
                      <a:lumMod val="25000"/>
                    </a:schemeClr>
                  </a:solidFill>
                </a:rPr>
              </a:br>
              <a:r>
                <a:rPr lang="en-GB" dirty="0">
                  <a:solidFill>
                    <a:schemeClr val="bg2">
                      <a:lumMod val="25000"/>
                    </a:schemeClr>
                  </a:solidFill>
                </a:rPr>
                <a:t>decision made</a:t>
              </a:r>
            </a:p>
          </p:txBody>
        </p:sp>
        <p:sp>
          <p:nvSpPr>
            <p:cNvPr id="12" name="Text Placeholder 14">
              <a:extLst>
                <a:ext uri="{FF2B5EF4-FFF2-40B4-BE49-F238E27FC236}">
                  <a16:creationId xmlns:a16="http://schemas.microsoft.com/office/drawing/2014/main" id="{58C1EB5A-1A98-C520-CFD8-1B48601E61E8}"/>
                </a:ext>
              </a:extLst>
            </p:cNvPr>
            <p:cNvSpPr txBox="1">
              <a:spLocks/>
            </p:cNvSpPr>
            <p:nvPr/>
          </p:nvSpPr>
          <p:spPr>
            <a:xfrm>
              <a:off x="1779359" y="5919809"/>
              <a:ext cx="656705" cy="652276"/>
            </a:xfrm>
            <a:prstGeom prst="rect">
              <a:avLst/>
            </a:prstGeom>
          </p:spPr>
          <p:txBody>
            <a:bodyPr/>
            <a:lstStyle>
              <a:lvl1pPr marL="0" indent="0" algn="ctr" defTabSz="914400" rtl="0" eaLnBrk="1" latinLnBrk="0" hangingPunct="1">
                <a:lnSpc>
                  <a:spcPct val="80000"/>
                </a:lnSpc>
                <a:spcBef>
                  <a:spcPts val="0"/>
                </a:spcBef>
                <a:buFont typeface="Arial" panose="020B0604020202020204" pitchFamily="34" charset="0"/>
                <a:buNone/>
                <a:defRPr sz="12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SEPT</a:t>
              </a:r>
              <a:br>
                <a:rPr lang="en-US" b="1" dirty="0"/>
              </a:br>
              <a:r>
                <a:rPr lang="en-US" b="1" dirty="0"/>
                <a:t>2022</a:t>
              </a:r>
              <a:br>
                <a:rPr lang="en-US" b="1" dirty="0"/>
              </a:br>
              <a:r>
                <a:rPr lang="en-US" b="1" dirty="0"/>
                <a:t>VM</a:t>
              </a:r>
            </a:p>
          </p:txBody>
        </p:sp>
        <p:sp>
          <p:nvSpPr>
            <p:cNvPr id="18" name="Text Placeholder 14">
              <a:extLst>
                <a:ext uri="{FF2B5EF4-FFF2-40B4-BE49-F238E27FC236}">
                  <a16:creationId xmlns:a16="http://schemas.microsoft.com/office/drawing/2014/main" id="{96931BED-54C7-9252-9C26-4C99D68D31BE}"/>
                </a:ext>
              </a:extLst>
            </p:cNvPr>
            <p:cNvSpPr txBox="1">
              <a:spLocks/>
            </p:cNvSpPr>
            <p:nvPr/>
          </p:nvSpPr>
          <p:spPr>
            <a:xfrm>
              <a:off x="6306840" y="5919809"/>
              <a:ext cx="1093089" cy="652276"/>
            </a:xfrm>
            <a:prstGeom prst="rect">
              <a:avLst/>
            </a:prstGeom>
          </p:spPr>
          <p:txBody>
            <a:bodyPr/>
            <a:lstStyle>
              <a:lvl1pPr marL="0" indent="0" algn="ctr" defTabSz="914400" rtl="0" eaLnBrk="1" latinLnBrk="0" hangingPunct="1">
                <a:lnSpc>
                  <a:spcPct val="80000"/>
                </a:lnSpc>
                <a:spcBef>
                  <a:spcPts val="0"/>
                </a:spcBef>
                <a:buFont typeface="Arial" panose="020B0604020202020204" pitchFamily="34" charset="0"/>
                <a:buNone/>
                <a:defRPr sz="12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JAN</a:t>
              </a:r>
              <a:br>
                <a:rPr lang="en-US" b="1" dirty="0"/>
              </a:br>
              <a:r>
                <a:rPr lang="en-US" b="1" dirty="0"/>
                <a:t>2023</a:t>
              </a:r>
            </a:p>
            <a:p>
              <a:r>
                <a:rPr lang="en-US" b="1" dirty="0"/>
                <a:t>HARDWARE</a:t>
              </a:r>
            </a:p>
          </p:txBody>
        </p:sp>
        <p:grpSp>
          <p:nvGrpSpPr>
            <p:cNvPr id="24" name="Group 23">
              <a:extLst>
                <a:ext uri="{FF2B5EF4-FFF2-40B4-BE49-F238E27FC236}">
                  <a16:creationId xmlns:a16="http://schemas.microsoft.com/office/drawing/2014/main" id="{AC848582-F8EE-D5C6-87A6-67B084159AB1}"/>
                </a:ext>
                <a:ext uri="{C183D7F6-B498-43B3-948B-1728B52AA6E4}">
                  <adec:decorative xmlns:adec="http://schemas.microsoft.com/office/drawing/2017/decorative" val="1"/>
                </a:ext>
              </a:extLst>
            </p:cNvPr>
            <p:cNvGrpSpPr/>
            <p:nvPr/>
          </p:nvGrpSpPr>
          <p:grpSpPr>
            <a:xfrm>
              <a:off x="2186799" y="5748767"/>
              <a:ext cx="8510121" cy="0"/>
              <a:chOff x="1504814" y="2488864"/>
              <a:chExt cx="8510121" cy="0"/>
            </a:xfrm>
          </p:grpSpPr>
          <p:cxnSp>
            <p:nvCxnSpPr>
              <p:cNvPr id="41" name="Straight Connector 40">
                <a:extLst>
                  <a:ext uri="{FF2B5EF4-FFF2-40B4-BE49-F238E27FC236}">
                    <a16:creationId xmlns:a16="http://schemas.microsoft.com/office/drawing/2014/main" id="{E4AE7B1C-ED98-C038-B06F-46A0CCDB97AE}"/>
                  </a:ext>
                </a:extLst>
              </p:cNvPr>
              <p:cNvCxnSpPr>
                <a:cxnSpLocks/>
              </p:cNvCxnSpPr>
              <p:nvPr userDrawn="1"/>
            </p:nvCxnSpPr>
            <p:spPr>
              <a:xfrm>
                <a:off x="1504814"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6FAC26-43AA-F6A5-DAC6-B404C1622CA0}"/>
                  </a:ext>
                </a:extLst>
              </p:cNvPr>
              <p:cNvCxnSpPr>
                <a:cxnSpLocks/>
              </p:cNvCxnSpPr>
              <p:nvPr userDrawn="1"/>
            </p:nvCxnSpPr>
            <p:spPr>
              <a:xfrm>
                <a:off x="2301137"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E26E56-1942-CDCC-E3E1-66969852CDB6}"/>
                  </a:ext>
                </a:extLst>
              </p:cNvPr>
              <p:cNvCxnSpPr>
                <a:cxnSpLocks/>
              </p:cNvCxnSpPr>
              <p:nvPr userDrawn="1"/>
            </p:nvCxnSpPr>
            <p:spPr>
              <a:xfrm>
                <a:off x="3083776"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028815-B922-07B4-4B1B-B5A60CA61D5B}"/>
                  </a:ext>
                </a:extLst>
              </p:cNvPr>
              <p:cNvCxnSpPr>
                <a:cxnSpLocks/>
              </p:cNvCxnSpPr>
              <p:nvPr userDrawn="1"/>
            </p:nvCxnSpPr>
            <p:spPr>
              <a:xfrm>
                <a:off x="3880099"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3C5017C-8025-262E-D98E-0FB2F2842954}"/>
                  </a:ext>
                </a:extLst>
              </p:cNvPr>
              <p:cNvCxnSpPr>
                <a:cxnSpLocks/>
              </p:cNvCxnSpPr>
              <p:nvPr userDrawn="1"/>
            </p:nvCxnSpPr>
            <p:spPr>
              <a:xfrm>
                <a:off x="4655896"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87873FE-BB0F-E514-D4EF-F74B78B30D76}"/>
                  </a:ext>
                </a:extLst>
              </p:cNvPr>
              <p:cNvCxnSpPr>
                <a:cxnSpLocks/>
              </p:cNvCxnSpPr>
              <p:nvPr userDrawn="1"/>
            </p:nvCxnSpPr>
            <p:spPr>
              <a:xfrm>
                <a:off x="5452219"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CCDED59-299A-E044-E154-661C47AAEA48}"/>
                  </a:ext>
                </a:extLst>
              </p:cNvPr>
              <p:cNvCxnSpPr>
                <a:cxnSpLocks/>
              </p:cNvCxnSpPr>
              <p:nvPr userDrawn="1"/>
            </p:nvCxnSpPr>
            <p:spPr>
              <a:xfrm>
                <a:off x="6234858"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97C5DDA-B54B-150C-1D22-D26E89008C03}"/>
                  </a:ext>
                </a:extLst>
              </p:cNvPr>
              <p:cNvCxnSpPr>
                <a:cxnSpLocks/>
              </p:cNvCxnSpPr>
              <p:nvPr userDrawn="1"/>
            </p:nvCxnSpPr>
            <p:spPr>
              <a:xfrm>
                <a:off x="7031181"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B2B6586-6BF1-AF72-3F20-77FAF4A272ED}"/>
                  </a:ext>
                </a:extLst>
              </p:cNvPr>
              <p:cNvCxnSpPr>
                <a:cxnSpLocks/>
              </p:cNvCxnSpPr>
              <p:nvPr userDrawn="1"/>
            </p:nvCxnSpPr>
            <p:spPr>
              <a:xfrm>
                <a:off x="7813820"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6A25715-BCBF-0C9F-BFD9-3C499665B816}"/>
                  </a:ext>
                </a:extLst>
              </p:cNvPr>
              <p:cNvCxnSpPr>
                <a:cxnSpLocks/>
              </p:cNvCxnSpPr>
              <p:nvPr userDrawn="1"/>
            </p:nvCxnSpPr>
            <p:spPr>
              <a:xfrm>
                <a:off x="8610143"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5983BE7-E03A-B881-A34C-7ACDE3CD8F73}"/>
                  </a:ext>
                </a:extLst>
              </p:cNvPr>
              <p:cNvCxnSpPr>
                <a:cxnSpLocks/>
              </p:cNvCxnSpPr>
              <p:nvPr userDrawn="1"/>
            </p:nvCxnSpPr>
            <p:spPr>
              <a:xfrm>
                <a:off x="9399625"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745F340-E9EB-AA4C-F119-841E378E625C}"/>
                </a:ext>
                <a:ext uri="{C183D7F6-B498-43B3-948B-1728B52AA6E4}">
                  <adec:decorative xmlns:adec="http://schemas.microsoft.com/office/drawing/2017/decorative" val="1"/>
                </a:ext>
              </a:extLst>
            </p:cNvPr>
            <p:cNvGrpSpPr/>
            <p:nvPr/>
          </p:nvGrpSpPr>
          <p:grpSpPr>
            <a:xfrm>
              <a:off x="2010322" y="5653040"/>
              <a:ext cx="8858463" cy="174171"/>
              <a:chOff x="1835966" y="4162015"/>
              <a:chExt cx="8858463" cy="174171"/>
            </a:xfrm>
          </p:grpSpPr>
          <p:sp>
            <p:nvSpPr>
              <p:cNvPr id="29" name="Oval 234">
                <a:extLst>
                  <a:ext uri="{FF2B5EF4-FFF2-40B4-BE49-F238E27FC236}">
                    <a16:creationId xmlns:a16="http://schemas.microsoft.com/office/drawing/2014/main" id="{AB7ADC31-BE6C-6FF8-149C-DB6688265B3E}"/>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36">
                <a:extLst>
                  <a:ext uri="{FF2B5EF4-FFF2-40B4-BE49-F238E27FC236}">
                    <a16:creationId xmlns:a16="http://schemas.microsoft.com/office/drawing/2014/main" id="{9BE20CA1-17D1-5ED8-5D00-88164D8626F6}"/>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238">
                <a:extLst>
                  <a:ext uri="{FF2B5EF4-FFF2-40B4-BE49-F238E27FC236}">
                    <a16:creationId xmlns:a16="http://schemas.microsoft.com/office/drawing/2014/main" id="{5A0FD0D2-89DB-8160-074B-D1AB5C14720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40">
                <a:extLst>
                  <a:ext uri="{FF2B5EF4-FFF2-40B4-BE49-F238E27FC236}">
                    <a16:creationId xmlns:a16="http://schemas.microsoft.com/office/drawing/2014/main" id="{F9887307-D0AA-121A-AE58-BD8B19141E5E}"/>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242">
                <a:extLst>
                  <a:ext uri="{FF2B5EF4-FFF2-40B4-BE49-F238E27FC236}">
                    <a16:creationId xmlns:a16="http://schemas.microsoft.com/office/drawing/2014/main" id="{AD0E8643-B31A-CF7C-AC18-ED74406A7315}"/>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244">
                <a:extLst>
                  <a:ext uri="{FF2B5EF4-FFF2-40B4-BE49-F238E27FC236}">
                    <a16:creationId xmlns:a16="http://schemas.microsoft.com/office/drawing/2014/main" id="{4F55E072-9B77-5655-6951-83A217EAA251}"/>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246">
                <a:extLst>
                  <a:ext uri="{FF2B5EF4-FFF2-40B4-BE49-F238E27FC236}">
                    <a16:creationId xmlns:a16="http://schemas.microsoft.com/office/drawing/2014/main" id="{395B0B1A-AF29-81D6-1124-AEBE26E2A2FF}"/>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248">
                <a:extLst>
                  <a:ext uri="{FF2B5EF4-FFF2-40B4-BE49-F238E27FC236}">
                    <a16:creationId xmlns:a16="http://schemas.microsoft.com/office/drawing/2014/main" id="{830009B6-B4DA-B75E-C3F3-5B0AF37A8A81}"/>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250">
                <a:extLst>
                  <a:ext uri="{FF2B5EF4-FFF2-40B4-BE49-F238E27FC236}">
                    <a16:creationId xmlns:a16="http://schemas.microsoft.com/office/drawing/2014/main" id="{121816E9-33F1-1C00-CA93-B5EFF2CD462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252">
                <a:extLst>
                  <a:ext uri="{FF2B5EF4-FFF2-40B4-BE49-F238E27FC236}">
                    <a16:creationId xmlns:a16="http://schemas.microsoft.com/office/drawing/2014/main" id="{56FAC368-D37E-1DC2-8DFC-52DE1E0DB9B0}"/>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254">
                <a:extLst>
                  <a:ext uri="{FF2B5EF4-FFF2-40B4-BE49-F238E27FC236}">
                    <a16:creationId xmlns:a16="http://schemas.microsoft.com/office/drawing/2014/main" id="{A1A521B4-B7E3-A066-3A62-D8F7237E7EAF}"/>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256">
                <a:extLst>
                  <a:ext uri="{FF2B5EF4-FFF2-40B4-BE49-F238E27FC236}">
                    <a16:creationId xmlns:a16="http://schemas.microsoft.com/office/drawing/2014/main" id="{99CD329F-BD97-8FF6-6C85-059C3F090EB7}"/>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 Placeholder 14">
              <a:extLst>
                <a:ext uri="{FF2B5EF4-FFF2-40B4-BE49-F238E27FC236}">
                  <a16:creationId xmlns:a16="http://schemas.microsoft.com/office/drawing/2014/main" id="{C022F029-133A-5730-7DD7-034608E702E7}"/>
                </a:ext>
              </a:extLst>
            </p:cNvPr>
            <p:cNvSpPr txBox="1">
              <a:spLocks/>
            </p:cNvSpPr>
            <p:nvPr/>
          </p:nvSpPr>
          <p:spPr>
            <a:xfrm>
              <a:off x="8314712" y="4944974"/>
              <a:ext cx="1792185"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Green-lights achieved</a:t>
              </a:r>
              <a:endParaRPr lang="en-US" dirty="0">
                <a:solidFill>
                  <a:schemeClr val="bg2">
                    <a:lumMod val="25000"/>
                  </a:schemeClr>
                </a:solidFill>
              </a:endParaRPr>
            </a:p>
          </p:txBody>
        </p:sp>
        <p:sp>
          <p:nvSpPr>
            <p:cNvPr id="27" name="Text Placeholder 14">
              <a:extLst>
                <a:ext uri="{FF2B5EF4-FFF2-40B4-BE49-F238E27FC236}">
                  <a16:creationId xmlns:a16="http://schemas.microsoft.com/office/drawing/2014/main" id="{1BF12208-11F2-B0B8-0D76-61BE748B4EC1}"/>
                </a:ext>
              </a:extLst>
            </p:cNvPr>
            <p:cNvSpPr txBox="1">
              <a:spLocks/>
            </p:cNvSpPr>
            <p:nvPr/>
          </p:nvSpPr>
          <p:spPr>
            <a:xfrm>
              <a:off x="6592238" y="4621208"/>
              <a:ext cx="2048511" cy="79450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Performance testing reflected real Maximo usage more effectively</a:t>
              </a:r>
              <a:endParaRPr lang="en-US" dirty="0">
                <a:solidFill>
                  <a:schemeClr val="bg2">
                    <a:lumMod val="25000"/>
                  </a:schemeClr>
                </a:solidFill>
              </a:endParaRPr>
            </a:p>
          </p:txBody>
        </p:sp>
        <p:sp>
          <p:nvSpPr>
            <p:cNvPr id="58" name="Text Placeholder 14">
              <a:extLst>
                <a:ext uri="{FF2B5EF4-FFF2-40B4-BE49-F238E27FC236}">
                  <a16:creationId xmlns:a16="http://schemas.microsoft.com/office/drawing/2014/main" id="{203B9977-65E3-3DBC-7703-D8D3EAE6B34C}"/>
                </a:ext>
              </a:extLst>
            </p:cNvPr>
            <p:cNvSpPr txBox="1">
              <a:spLocks/>
            </p:cNvSpPr>
            <p:nvPr/>
          </p:nvSpPr>
          <p:spPr>
            <a:xfrm>
              <a:off x="2865401" y="6147120"/>
              <a:ext cx="1521457"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4329">
                <a:buSzPct val="100000"/>
              </a:pPr>
              <a:r>
                <a:rPr lang="en-US" dirty="0">
                  <a:solidFill>
                    <a:schemeClr val="bg2">
                      <a:lumMod val="25000"/>
                    </a:schemeClr>
                  </a:solidFill>
                </a:rPr>
                <a:t>Users involved during US hours</a:t>
              </a:r>
            </a:p>
          </p:txBody>
        </p:sp>
        <p:sp>
          <p:nvSpPr>
            <p:cNvPr id="61" name="Text Placeholder 14">
              <a:extLst>
                <a:ext uri="{FF2B5EF4-FFF2-40B4-BE49-F238E27FC236}">
                  <a16:creationId xmlns:a16="http://schemas.microsoft.com/office/drawing/2014/main" id="{01F151FD-F91E-9CE2-180E-B84652A168F3}"/>
                </a:ext>
              </a:extLst>
            </p:cNvPr>
            <p:cNvSpPr txBox="1">
              <a:spLocks/>
            </p:cNvSpPr>
            <p:nvPr/>
          </p:nvSpPr>
          <p:spPr>
            <a:xfrm>
              <a:off x="4224786" y="6141007"/>
              <a:ext cx="2136918"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Investigation revealed unresolvable issues</a:t>
              </a:r>
              <a:endParaRPr lang="en-US" dirty="0">
                <a:solidFill>
                  <a:schemeClr val="bg2">
                    <a:lumMod val="25000"/>
                  </a:schemeClr>
                </a:solidFill>
              </a:endParaRPr>
            </a:p>
          </p:txBody>
        </p:sp>
        <p:sp>
          <p:nvSpPr>
            <p:cNvPr id="63" name="Text Placeholder 14">
              <a:extLst>
                <a:ext uri="{FF2B5EF4-FFF2-40B4-BE49-F238E27FC236}">
                  <a16:creationId xmlns:a16="http://schemas.microsoft.com/office/drawing/2014/main" id="{11342845-8D7C-1AE7-5F2D-B33F4F59AB54}"/>
                </a:ext>
              </a:extLst>
            </p:cNvPr>
            <p:cNvSpPr txBox="1">
              <a:spLocks/>
            </p:cNvSpPr>
            <p:nvPr/>
          </p:nvSpPr>
          <p:spPr>
            <a:xfrm>
              <a:off x="7383491" y="6337286"/>
              <a:ext cx="2048510"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Green lights from measurements and user feedback</a:t>
              </a:r>
              <a:endParaRPr lang="en-US" dirty="0">
                <a:solidFill>
                  <a:schemeClr val="bg2">
                    <a:lumMod val="25000"/>
                  </a:schemeClr>
                </a:solidFill>
              </a:endParaRPr>
            </a:p>
          </p:txBody>
        </p:sp>
        <p:sp>
          <p:nvSpPr>
            <p:cNvPr id="65" name="Text Placeholder 14">
              <a:extLst>
                <a:ext uri="{FF2B5EF4-FFF2-40B4-BE49-F238E27FC236}">
                  <a16:creationId xmlns:a16="http://schemas.microsoft.com/office/drawing/2014/main" id="{66DBDCE0-2B46-C9D1-1E2E-4C05CC78BF01}"/>
                </a:ext>
              </a:extLst>
            </p:cNvPr>
            <p:cNvSpPr txBox="1">
              <a:spLocks/>
            </p:cNvSpPr>
            <p:nvPr/>
          </p:nvSpPr>
          <p:spPr>
            <a:xfrm>
              <a:off x="8967818" y="6123947"/>
              <a:ext cx="2048510"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Go-live </a:t>
              </a:r>
              <a:br>
                <a:rPr lang="en-GB" dirty="0">
                  <a:solidFill>
                    <a:schemeClr val="bg2">
                      <a:lumMod val="25000"/>
                    </a:schemeClr>
                  </a:solidFill>
                </a:rPr>
              </a:br>
              <a:r>
                <a:rPr lang="en-GB" dirty="0">
                  <a:solidFill>
                    <a:schemeClr val="bg2">
                      <a:lumMod val="25000"/>
                    </a:schemeClr>
                  </a:solidFill>
                </a:rPr>
                <a:t>decision made</a:t>
              </a:r>
            </a:p>
          </p:txBody>
        </p:sp>
      </p:grpSp>
    </p:spTree>
    <p:extLst>
      <p:ext uri="{BB962C8B-B14F-4D97-AF65-F5344CB8AC3E}">
        <p14:creationId xmlns:p14="http://schemas.microsoft.com/office/powerpoint/2010/main" val="295346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8FB7FB0-A5E4-77A6-6E1C-4114B3BC533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937" t="1617" r="26731"/>
          <a:stretch/>
        </p:blipFill>
        <p:spPr bwMode="auto">
          <a:xfrm>
            <a:off x="-1" y="0"/>
            <a:ext cx="45093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363A6F3-2363-2DD2-A526-47C8315A028E}"/>
              </a:ext>
            </a:extLst>
          </p:cNvPr>
          <p:cNvSpPr>
            <a:spLocks noGrp="1"/>
          </p:cNvSpPr>
          <p:nvPr/>
        </p:nvSpPr>
        <p:spPr>
          <a:xfrm>
            <a:off x="5141260" y="1217685"/>
            <a:ext cx="6633205" cy="352732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A84E10"/>
                </a:solidFill>
                <a:latin typeface="Arial Narrow" panose="020B0606020202030204" pitchFamily="34" charset="0"/>
              </a:rPr>
              <a:t>User Journey Specification</a:t>
            </a:r>
          </a:p>
          <a:p>
            <a:pPr marL="0" indent="0">
              <a:spcBef>
                <a:spcPts val="1600"/>
              </a:spcBef>
              <a:buNone/>
            </a:pPr>
            <a:r>
              <a:rPr lang="en-US" dirty="0">
                <a:latin typeface="Arial Narrow" panose="020B0606020202030204" pitchFamily="34" charset="0"/>
              </a:rPr>
              <a:t>Client provided MaxTAF with video recordings of Maximo workflows</a:t>
            </a:r>
            <a:br>
              <a:rPr lang="en-US" dirty="0">
                <a:latin typeface="Arial Narrow" panose="020B0606020202030204" pitchFamily="34" charset="0"/>
              </a:rPr>
            </a:br>
            <a:endParaRPr lang="en-US" dirty="0">
              <a:latin typeface="Arial Narrow" panose="020B0606020202030204" pitchFamily="34" charset="0"/>
            </a:endParaRPr>
          </a:p>
          <a:p>
            <a:r>
              <a:rPr lang="en-US" dirty="0">
                <a:latin typeface="Arial Narrow" panose="020B0606020202030204" pitchFamily="34" charset="0"/>
              </a:rPr>
              <a:t>Initially too long/complicated, so they were broken down </a:t>
            </a:r>
          </a:p>
        </p:txBody>
      </p:sp>
      <p:sp>
        <p:nvSpPr>
          <p:cNvPr id="5" name="Content Placeholder 2">
            <a:extLst>
              <a:ext uri="{FF2B5EF4-FFF2-40B4-BE49-F238E27FC236}">
                <a16:creationId xmlns:a16="http://schemas.microsoft.com/office/drawing/2014/main" id="{012824EC-ECF0-FDE8-8ECA-1F1DF381F291}"/>
              </a:ext>
            </a:extLst>
          </p:cNvPr>
          <p:cNvSpPr>
            <a:spLocks noGrp="1"/>
          </p:cNvSpPr>
          <p:nvPr/>
        </p:nvSpPr>
        <p:spPr>
          <a:xfrm>
            <a:off x="5140391" y="0"/>
            <a:ext cx="6044791" cy="166556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5"/>
              </a:spcBef>
              <a:spcAft>
                <a:spcPts val="225"/>
              </a:spcAft>
              <a:buNone/>
            </a:pPr>
            <a:r>
              <a:rPr lang="en-US" sz="3200" b="1" dirty="0">
                <a:solidFill>
                  <a:srgbClr val="A84E10"/>
                </a:solidFill>
                <a:latin typeface="Arial Narrow" panose="020B0606020202030204" pitchFamily="34" charset="0"/>
                <a:cs typeface="Times New Roman" panose="02020603050405020304" pitchFamily="18" charset="0"/>
              </a:rPr>
              <a:t>DEFINING THE TESTS</a:t>
            </a:r>
            <a:endParaRPr lang="en-US" sz="1800" b="1" dirty="0">
              <a:solidFill>
                <a:srgbClr val="90B8D6"/>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40942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CF9A69B1-B26B-9F3F-06E7-3A62C9587120}"/>
              </a:ext>
            </a:extLst>
          </p:cNvPr>
          <p:cNvPicPr>
            <a:picLocks/>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33768" b="21414"/>
          <a:stretch/>
        </p:blipFill>
        <p:spPr>
          <a:xfrm>
            <a:off x="0" y="0"/>
            <a:ext cx="12208476" cy="3641072"/>
          </a:xfrm>
          <a:prstGeom prst="rect">
            <a:avLst/>
          </a:prstGeom>
        </p:spPr>
      </p:pic>
      <p:sp>
        <p:nvSpPr>
          <p:cNvPr id="11" name="Text Placeholder 14">
            <a:extLst>
              <a:ext uri="{FF2B5EF4-FFF2-40B4-BE49-F238E27FC236}">
                <a16:creationId xmlns:a16="http://schemas.microsoft.com/office/drawing/2014/main" id="{B0BA0B47-AE33-2F06-A3A1-CCC764D886AE}"/>
              </a:ext>
            </a:extLst>
          </p:cNvPr>
          <p:cNvSpPr txBox="1">
            <a:spLocks/>
          </p:cNvSpPr>
          <p:nvPr/>
        </p:nvSpPr>
        <p:spPr>
          <a:xfrm>
            <a:off x="163388" y="5489172"/>
            <a:ext cx="1691830" cy="501726"/>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kern="1200" cap="none" spc="100" baseline="0">
                <a:solidFill>
                  <a:schemeClr val="accent5">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rgbClr val="A84E10"/>
                </a:solidFill>
                <a:latin typeface="+mn-lt"/>
              </a:rPr>
              <a:t>THE TIMELINE</a:t>
            </a:r>
          </a:p>
        </p:txBody>
      </p:sp>
      <p:sp>
        <p:nvSpPr>
          <p:cNvPr id="57" name="Title 1">
            <a:extLst>
              <a:ext uri="{FF2B5EF4-FFF2-40B4-BE49-F238E27FC236}">
                <a16:creationId xmlns:a16="http://schemas.microsoft.com/office/drawing/2014/main" id="{962AD2CE-0C96-A6FF-1676-01D171851018}"/>
              </a:ext>
            </a:extLst>
          </p:cNvPr>
          <p:cNvSpPr txBox="1">
            <a:spLocks/>
          </p:cNvSpPr>
          <p:nvPr/>
        </p:nvSpPr>
        <p:spPr>
          <a:xfrm>
            <a:off x="396289" y="3867878"/>
            <a:ext cx="8520600" cy="5727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84E10"/>
                </a:solidFill>
                <a:latin typeface="Arial Narrow" panose="020B0606020202030204" pitchFamily="34" charset="0"/>
              </a:rPr>
              <a:t>SIMULATION SPECIFICATION</a:t>
            </a:r>
          </a:p>
        </p:txBody>
      </p:sp>
      <p:grpSp>
        <p:nvGrpSpPr>
          <p:cNvPr id="66" name="Group 65">
            <a:extLst>
              <a:ext uri="{FF2B5EF4-FFF2-40B4-BE49-F238E27FC236}">
                <a16:creationId xmlns:a16="http://schemas.microsoft.com/office/drawing/2014/main" id="{589611BB-405D-530B-E620-E32CE815EB59}"/>
              </a:ext>
            </a:extLst>
          </p:cNvPr>
          <p:cNvGrpSpPr/>
          <p:nvPr/>
        </p:nvGrpSpPr>
        <p:grpSpPr>
          <a:xfrm>
            <a:off x="1779359" y="4127155"/>
            <a:ext cx="4981063" cy="2605054"/>
            <a:chOff x="1779359" y="4410355"/>
            <a:chExt cx="4582345" cy="2396528"/>
          </a:xfrm>
        </p:grpSpPr>
        <p:cxnSp>
          <p:nvCxnSpPr>
            <p:cNvPr id="60" name="Straight Connector 59">
              <a:extLst>
                <a:ext uri="{FF2B5EF4-FFF2-40B4-BE49-F238E27FC236}">
                  <a16:creationId xmlns:a16="http://schemas.microsoft.com/office/drawing/2014/main" id="{5C060853-CF4C-BDCE-A908-DB1AF5303FB7}"/>
                </a:ext>
                <a:ext uri="{C183D7F6-B498-43B3-948B-1728B52AA6E4}">
                  <adec:decorative xmlns:adec="http://schemas.microsoft.com/office/drawing/2017/decorative" val="1"/>
                </a:ext>
              </a:extLst>
            </p:cNvPr>
            <p:cNvCxnSpPr>
              <a:cxnSpLocks/>
            </p:cNvCxnSpPr>
            <p:nvPr/>
          </p:nvCxnSpPr>
          <p:spPr>
            <a:xfrm flipH="1">
              <a:off x="5252908" y="573934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E6136AF-33E3-A582-C7AB-2061A1183A5C}"/>
                </a:ext>
                <a:ext uri="{C183D7F6-B498-43B3-948B-1728B52AA6E4}">
                  <adec:decorative xmlns:adec="http://schemas.microsoft.com/office/drawing/2017/decorative" val="1"/>
                </a:ext>
              </a:extLst>
            </p:cNvPr>
            <p:cNvCxnSpPr>
              <a:cxnSpLocks/>
            </p:cNvCxnSpPr>
            <p:nvPr/>
          </p:nvCxnSpPr>
          <p:spPr>
            <a:xfrm flipH="1">
              <a:off x="3680236" y="573934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DD296C3-EE9F-2532-8166-B1DECB728677}"/>
                </a:ext>
                <a:ext uri="{C183D7F6-B498-43B3-948B-1728B52AA6E4}">
                  <adec:decorative xmlns:adec="http://schemas.microsoft.com/office/drawing/2017/decorative" val="1"/>
                </a:ext>
              </a:extLst>
            </p:cNvPr>
            <p:cNvCxnSpPr>
              <a:cxnSpLocks/>
            </p:cNvCxnSpPr>
            <p:nvPr userDrawn="1"/>
          </p:nvCxnSpPr>
          <p:spPr>
            <a:xfrm flipH="1">
              <a:off x="2888149" y="542477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A28D9EC-0FE5-0F7B-B321-9352DA69D3E5}"/>
                </a:ext>
                <a:ext uri="{C183D7F6-B498-43B3-948B-1728B52AA6E4}">
                  <adec:decorative xmlns:adec="http://schemas.microsoft.com/office/drawing/2017/decorative" val="1"/>
                </a:ext>
              </a:extLst>
            </p:cNvPr>
            <p:cNvCxnSpPr>
              <a:cxnSpLocks/>
            </p:cNvCxnSpPr>
            <p:nvPr userDrawn="1"/>
          </p:nvCxnSpPr>
          <p:spPr>
            <a:xfrm flipH="1">
              <a:off x="4468985" y="5424777"/>
              <a:ext cx="1260" cy="344415"/>
            </a:xfrm>
            <a:prstGeom prst="line">
              <a:avLst/>
            </a:prstGeom>
            <a:ln>
              <a:solidFill>
                <a:srgbClr val="002C61"/>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92DD1ADE-A912-EBE9-DBDB-44A0097E054E}"/>
                </a:ext>
              </a:extLst>
            </p:cNvPr>
            <p:cNvSpPr txBox="1">
              <a:spLocks/>
            </p:cNvSpPr>
            <p:nvPr/>
          </p:nvSpPr>
          <p:spPr>
            <a:xfrm>
              <a:off x="2043878" y="4950189"/>
              <a:ext cx="1724772"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Client team explored historical Maximo usage data</a:t>
              </a:r>
              <a:endParaRPr lang="en-US" dirty="0">
                <a:solidFill>
                  <a:schemeClr val="bg2">
                    <a:lumMod val="25000"/>
                  </a:schemeClr>
                </a:solidFill>
              </a:endParaRPr>
            </a:p>
          </p:txBody>
        </p:sp>
        <p:sp>
          <p:nvSpPr>
            <p:cNvPr id="9" name="Text Placeholder 14">
              <a:extLst>
                <a:ext uri="{FF2B5EF4-FFF2-40B4-BE49-F238E27FC236}">
                  <a16:creationId xmlns:a16="http://schemas.microsoft.com/office/drawing/2014/main" id="{3A16031B-B22D-9416-94B5-FBF0F3666314}"/>
                </a:ext>
              </a:extLst>
            </p:cNvPr>
            <p:cNvSpPr txBox="1">
              <a:spLocks/>
            </p:cNvSpPr>
            <p:nvPr/>
          </p:nvSpPr>
          <p:spPr>
            <a:xfrm>
              <a:off x="3796825" y="4410355"/>
              <a:ext cx="1388548" cy="1009432"/>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bg2">
                      <a:lumMod val="25000"/>
                    </a:schemeClr>
                  </a:solidFill>
                </a:rPr>
                <a:t>Orchestration of tests reflected this real-world data</a:t>
              </a:r>
              <a:endParaRPr lang="en-US" dirty="0">
                <a:solidFill>
                  <a:schemeClr val="bg2">
                    <a:lumMod val="25000"/>
                  </a:schemeClr>
                </a:solidFill>
              </a:endParaRPr>
            </a:p>
          </p:txBody>
        </p:sp>
        <p:sp>
          <p:nvSpPr>
            <p:cNvPr id="12" name="Text Placeholder 14">
              <a:extLst>
                <a:ext uri="{FF2B5EF4-FFF2-40B4-BE49-F238E27FC236}">
                  <a16:creationId xmlns:a16="http://schemas.microsoft.com/office/drawing/2014/main" id="{58C1EB5A-1A98-C520-CFD8-1B48601E61E8}"/>
                </a:ext>
              </a:extLst>
            </p:cNvPr>
            <p:cNvSpPr txBox="1">
              <a:spLocks/>
            </p:cNvSpPr>
            <p:nvPr/>
          </p:nvSpPr>
          <p:spPr>
            <a:xfrm>
              <a:off x="1779359" y="5919809"/>
              <a:ext cx="656705" cy="652276"/>
            </a:xfrm>
            <a:prstGeom prst="rect">
              <a:avLst/>
            </a:prstGeom>
          </p:spPr>
          <p:txBody>
            <a:bodyPr/>
            <a:lstStyle>
              <a:lvl1pPr marL="0" indent="0" algn="ctr" defTabSz="914400" rtl="0" eaLnBrk="1" latinLnBrk="0" hangingPunct="1">
                <a:lnSpc>
                  <a:spcPct val="80000"/>
                </a:lnSpc>
                <a:spcBef>
                  <a:spcPts val="0"/>
                </a:spcBef>
                <a:buFont typeface="Arial" panose="020B0604020202020204" pitchFamily="34" charset="0"/>
                <a:buNone/>
                <a:defRPr sz="12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JAN</a:t>
              </a:r>
              <a:br>
                <a:rPr lang="en-US" b="1" dirty="0"/>
              </a:br>
              <a:r>
                <a:rPr lang="en-US" b="1" dirty="0"/>
                <a:t>2023</a:t>
              </a:r>
            </a:p>
          </p:txBody>
        </p:sp>
        <p:grpSp>
          <p:nvGrpSpPr>
            <p:cNvPr id="24" name="Group 23">
              <a:extLst>
                <a:ext uri="{FF2B5EF4-FFF2-40B4-BE49-F238E27FC236}">
                  <a16:creationId xmlns:a16="http://schemas.microsoft.com/office/drawing/2014/main" id="{AC848582-F8EE-D5C6-87A6-67B084159AB1}"/>
                </a:ext>
                <a:ext uri="{C183D7F6-B498-43B3-948B-1728B52AA6E4}">
                  <adec:decorative xmlns:adec="http://schemas.microsoft.com/office/drawing/2017/decorative" val="1"/>
                </a:ext>
              </a:extLst>
            </p:cNvPr>
            <p:cNvGrpSpPr/>
            <p:nvPr/>
          </p:nvGrpSpPr>
          <p:grpSpPr>
            <a:xfrm>
              <a:off x="2186799" y="5748767"/>
              <a:ext cx="3766392" cy="0"/>
              <a:chOff x="1504814" y="2488864"/>
              <a:chExt cx="3766392" cy="0"/>
            </a:xfrm>
          </p:grpSpPr>
          <p:cxnSp>
            <p:nvCxnSpPr>
              <p:cNvPr id="41" name="Straight Connector 40">
                <a:extLst>
                  <a:ext uri="{FF2B5EF4-FFF2-40B4-BE49-F238E27FC236}">
                    <a16:creationId xmlns:a16="http://schemas.microsoft.com/office/drawing/2014/main" id="{E4AE7B1C-ED98-C038-B06F-46A0CCDB97AE}"/>
                  </a:ext>
                </a:extLst>
              </p:cNvPr>
              <p:cNvCxnSpPr>
                <a:cxnSpLocks/>
              </p:cNvCxnSpPr>
              <p:nvPr userDrawn="1"/>
            </p:nvCxnSpPr>
            <p:spPr>
              <a:xfrm>
                <a:off x="1504814"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66FAC26-43AA-F6A5-DAC6-B404C1622CA0}"/>
                  </a:ext>
                </a:extLst>
              </p:cNvPr>
              <p:cNvCxnSpPr>
                <a:cxnSpLocks/>
              </p:cNvCxnSpPr>
              <p:nvPr userDrawn="1"/>
            </p:nvCxnSpPr>
            <p:spPr>
              <a:xfrm>
                <a:off x="2301137"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E26E56-1942-CDCC-E3E1-66969852CDB6}"/>
                  </a:ext>
                </a:extLst>
              </p:cNvPr>
              <p:cNvCxnSpPr>
                <a:cxnSpLocks/>
              </p:cNvCxnSpPr>
              <p:nvPr userDrawn="1"/>
            </p:nvCxnSpPr>
            <p:spPr>
              <a:xfrm>
                <a:off x="3083776"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0028815-B922-07B4-4B1B-B5A60CA61D5B}"/>
                  </a:ext>
                </a:extLst>
              </p:cNvPr>
              <p:cNvCxnSpPr>
                <a:cxnSpLocks/>
              </p:cNvCxnSpPr>
              <p:nvPr userDrawn="1"/>
            </p:nvCxnSpPr>
            <p:spPr>
              <a:xfrm>
                <a:off x="3880099"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3C5017C-8025-262E-D98E-0FB2F2842954}"/>
                  </a:ext>
                </a:extLst>
              </p:cNvPr>
              <p:cNvCxnSpPr>
                <a:cxnSpLocks/>
              </p:cNvCxnSpPr>
              <p:nvPr userDrawn="1"/>
            </p:nvCxnSpPr>
            <p:spPr>
              <a:xfrm>
                <a:off x="4655896" y="2488864"/>
                <a:ext cx="615310" cy="0"/>
              </a:xfrm>
              <a:prstGeom prst="line">
                <a:avLst/>
              </a:prstGeom>
              <a:ln w="50800">
                <a:solidFill>
                  <a:srgbClr val="A84E1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3745F340-E9EB-AA4C-F119-841E378E625C}"/>
                </a:ext>
                <a:ext uri="{C183D7F6-B498-43B3-948B-1728B52AA6E4}">
                  <adec:decorative xmlns:adec="http://schemas.microsoft.com/office/drawing/2017/decorative" val="1"/>
                </a:ext>
              </a:extLst>
            </p:cNvPr>
            <p:cNvGrpSpPr/>
            <p:nvPr/>
          </p:nvGrpSpPr>
          <p:grpSpPr>
            <a:xfrm>
              <a:off x="2010322" y="5653040"/>
              <a:ext cx="4121576" cy="174171"/>
              <a:chOff x="1835966" y="4162015"/>
              <a:chExt cx="4121576" cy="174171"/>
            </a:xfrm>
          </p:grpSpPr>
          <p:sp>
            <p:nvSpPr>
              <p:cNvPr id="29" name="Oval 234">
                <a:extLst>
                  <a:ext uri="{FF2B5EF4-FFF2-40B4-BE49-F238E27FC236}">
                    <a16:creationId xmlns:a16="http://schemas.microsoft.com/office/drawing/2014/main" id="{AB7ADC31-BE6C-6FF8-149C-DB6688265B3E}"/>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36">
                <a:extLst>
                  <a:ext uri="{FF2B5EF4-FFF2-40B4-BE49-F238E27FC236}">
                    <a16:creationId xmlns:a16="http://schemas.microsoft.com/office/drawing/2014/main" id="{9BE20CA1-17D1-5ED8-5D00-88164D8626F6}"/>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238">
                <a:extLst>
                  <a:ext uri="{FF2B5EF4-FFF2-40B4-BE49-F238E27FC236}">
                    <a16:creationId xmlns:a16="http://schemas.microsoft.com/office/drawing/2014/main" id="{5A0FD0D2-89DB-8160-074B-D1AB5C14720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240">
                <a:extLst>
                  <a:ext uri="{FF2B5EF4-FFF2-40B4-BE49-F238E27FC236}">
                    <a16:creationId xmlns:a16="http://schemas.microsoft.com/office/drawing/2014/main" id="{F9887307-D0AA-121A-AE58-BD8B19141E5E}"/>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242">
                <a:extLst>
                  <a:ext uri="{FF2B5EF4-FFF2-40B4-BE49-F238E27FC236}">
                    <a16:creationId xmlns:a16="http://schemas.microsoft.com/office/drawing/2014/main" id="{AD0E8643-B31A-CF7C-AC18-ED74406A7315}"/>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bg1"/>
              </a:solidFill>
              <a:ln w="127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244">
                <a:extLst>
                  <a:ext uri="{FF2B5EF4-FFF2-40B4-BE49-F238E27FC236}">
                    <a16:creationId xmlns:a16="http://schemas.microsoft.com/office/drawing/2014/main" id="{4F55E072-9B77-5655-6951-83A217EAA251}"/>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solidFill>
                <a:srgbClr val="002C61"/>
              </a:solidFill>
              <a:ln w="12700">
                <a:solidFill>
                  <a:srgbClr val="002C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 Placeholder 14">
              <a:extLst>
                <a:ext uri="{FF2B5EF4-FFF2-40B4-BE49-F238E27FC236}">
                  <a16:creationId xmlns:a16="http://schemas.microsoft.com/office/drawing/2014/main" id="{203B9977-65E3-3DBC-7703-D8D3EAE6B34C}"/>
                </a:ext>
              </a:extLst>
            </p:cNvPr>
            <p:cNvSpPr txBox="1">
              <a:spLocks/>
            </p:cNvSpPr>
            <p:nvPr/>
          </p:nvSpPr>
          <p:spPr>
            <a:xfrm>
              <a:off x="2865401" y="6138783"/>
              <a:ext cx="1521457"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4329">
                <a:buSzPct val="100000"/>
              </a:pPr>
              <a:r>
                <a:rPr lang="en-GB" dirty="0">
                  <a:solidFill>
                    <a:schemeClr val="bg2">
                      <a:lumMod val="25000"/>
                    </a:schemeClr>
                  </a:solidFill>
                </a:rPr>
                <a:t>Frequency of actions noted</a:t>
              </a:r>
              <a:endParaRPr lang="en-US" dirty="0">
                <a:solidFill>
                  <a:schemeClr val="bg2">
                    <a:lumMod val="25000"/>
                  </a:schemeClr>
                </a:solidFill>
              </a:endParaRPr>
            </a:p>
          </p:txBody>
        </p:sp>
        <p:sp>
          <p:nvSpPr>
            <p:cNvPr id="61" name="Text Placeholder 14">
              <a:extLst>
                <a:ext uri="{FF2B5EF4-FFF2-40B4-BE49-F238E27FC236}">
                  <a16:creationId xmlns:a16="http://schemas.microsoft.com/office/drawing/2014/main" id="{01F151FD-F91E-9CE2-180E-B84652A168F3}"/>
                </a:ext>
              </a:extLst>
            </p:cNvPr>
            <p:cNvSpPr txBox="1">
              <a:spLocks/>
            </p:cNvSpPr>
            <p:nvPr/>
          </p:nvSpPr>
          <p:spPr>
            <a:xfrm>
              <a:off x="4224786" y="6337286"/>
              <a:ext cx="2136918" cy="469597"/>
            </a:xfrm>
            <a:prstGeom prst="rect">
              <a:avLst/>
            </a:prstGeom>
          </p:spPr>
          <p:txBody>
            <a:bodyPr anchor="b"/>
            <a:lstStyle>
              <a:lvl1pPr marL="0" indent="0" algn="ctr" defTabSz="914400" rtl="0" eaLnBrk="1" latinLnBrk="0" hangingPunct="1">
                <a:lnSpc>
                  <a:spcPct val="100000"/>
                </a:lnSpc>
                <a:spcBef>
                  <a:spcPts val="0"/>
                </a:spcBef>
                <a:buFont typeface="Arial" panose="020B0604020202020204" pitchFamily="34" charset="0"/>
                <a:buNone/>
                <a:defRPr sz="1400" kern="1200" cap="none" spc="100" baseline="0">
                  <a:solidFill>
                    <a:schemeClr val="accent5">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5758">
                <a:buSzPct val="100000"/>
              </a:pPr>
              <a:r>
                <a:rPr lang="en-US" dirty="0">
                  <a:solidFill>
                    <a:schemeClr val="bg2">
                      <a:lumMod val="25000"/>
                    </a:schemeClr>
                  </a:solidFill>
                </a:rPr>
                <a:t>Scope of performance testing significantly reduced* </a:t>
              </a:r>
            </a:p>
          </p:txBody>
        </p:sp>
      </p:grpSp>
      <p:sp>
        <p:nvSpPr>
          <p:cNvPr id="3" name="TextBox 2">
            <a:extLst>
              <a:ext uri="{FF2B5EF4-FFF2-40B4-BE49-F238E27FC236}">
                <a16:creationId xmlns:a16="http://schemas.microsoft.com/office/drawing/2014/main" id="{BC44EDBD-0E6D-11E6-C7AB-B44AA8427354}"/>
              </a:ext>
            </a:extLst>
          </p:cNvPr>
          <p:cNvSpPr txBox="1"/>
          <p:nvPr/>
        </p:nvSpPr>
        <p:spPr>
          <a:xfrm>
            <a:off x="7551348" y="6119760"/>
            <a:ext cx="4471776" cy="523220"/>
          </a:xfrm>
          <a:prstGeom prst="rect">
            <a:avLst/>
          </a:prstGeom>
          <a:noFill/>
        </p:spPr>
        <p:txBody>
          <a:bodyPr wrap="square">
            <a:spAutoFit/>
          </a:bodyPr>
          <a:lstStyle/>
          <a:p>
            <a:pPr indent="-414432">
              <a:buSzPct val="100000"/>
            </a:pPr>
            <a:r>
              <a:rPr lang="en-US" sz="1400" spc="100" dirty="0">
                <a:solidFill>
                  <a:schemeClr val="bg2">
                    <a:lumMod val="25000"/>
                  </a:schemeClr>
                </a:solidFill>
              </a:rPr>
              <a:t>*Difference between simultaneously logged in users and simultaneously active users</a:t>
            </a:r>
          </a:p>
        </p:txBody>
      </p:sp>
    </p:spTree>
    <p:extLst>
      <p:ext uri="{BB962C8B-B14F-4D97-AF65-F5344CB8AC3E}">
        <p14:creationId xmlns:p14="http://schemas.microsoft.com/office/powerpoint/2010/main" val="426363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2B43678-D024-7C0F-2777-AF690230887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8947" b="2380"/>
          <a:stretch/>
        </p:blipFill>
        <p:spPr bwMode="auto">
          <a:xfrm>
            <a:off x="7682629" y="0"/>
            <a:ext cx="45093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363A6F3-2363-2DD2-A526-47C8315A028E}"/>
              </a:ext>
            </a:extLst>
          </p:cNvPr>
          <p:cNvSpPr>
            <a:spLocks noGrp="1"/>
          </p:cNvSpPr>
          <p:nvPr/>
        </p:nvSpPr>
        <p:spPr>
          <a:xfrm>
            <a:off x="619374" y="253848"/>
            <a:ext cx="6633205" cy="53077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5"/>
              </a:spcBef>
              <a:spcAft>
                <a:spcPts val="225"/>
              </a:spcAft>
              <a:buNone/>
            </a:pPr>
            <a:r>
              <a:rPr lang="en-US" sz="3200" b="1" dirty="0">
                <a:solidFill>
                  <a:srgbClr val="A84E10"/>
                </a:solidFill>
                <a:latin typeface="Arial Narrow" panose="020B0606020202030204" pitchFamily="34" charset="0"/>
                <a:cs typeface="Times New Roman" panose="02020603050405020304" pitchFamily="18" charset="0"/>
              </a:rPr>
              <a:t>KEY LESSONS</a:t>
            </a:r>
            <a:endParaRPr lang="en-US" sz="1800" b="1" dirty="0">
              <a:solidFill>
                <a:srgbClr val="90B8D6"/>
              </a:solidFill>
              <a:latin typeface="Arial Narrow" panose="020B0606020202030204" pitchFamily="34" charset="0"/>
              <a:cs typeface="Times New Roman" panose="02020603050405020304" pitchFamily="18" charset="0"/>
            </a:endParaRPr>
          </a:p>
          <a:p>
            <a:pPr marL="0" indent="0">
              <a:spcBef>
                <a:spcPts val="225"/>
              </a:spcBef>
              <a:spcAft>
                <a:spcPts val="225"/>
              </a:spcAft>
              <a:buNone/>
            </a:pPr>
            <a:endParaRPr lang="en-US" sz="1800" b="1" dirty="0">
              <a:solidFill>
                <a:srgbClr val="90B8D6"/>
              </a:solidFill>
              <a:latin typeface="Arial Narrow" panose="020B0606020202030204" pitchFamily="34" charset="0"/>
              <a:cs typeface="Times New Roman" panose="02020603050405020304" pitchFamily="18" charset="0"/>
            </a:endParaRPr>
          </a:p>
          <a:p>
            <a:pPr>
              <a:lnSpc>
                <a:spcPct val="150000"/>
              </a:lnSpc>
              <a:spcBef>
                <a:spcPts val="225"/>
              </a:spcBef>
              <a:spcAft>
                <a:spcPts val="225"/>
              </a:spcAft>
              <a:buFont typeface="Wingdings" panose="05000000000000000000" pitchFamily="2" charset="2"/>
              <a:buChar char="ü"/>
            </a:pPr>
            <a:r>
              <a:rPr lang="en-US" sz="3600" dirty="0">
                <a:latin typeface="Arial Narrow" panose="020B0606020202030204" pitchFamily="34" charset="0"/>
              </a:rPr>
              <a:t> Size your load appropriately!</a:t>
            </a:r>
          </a:p>
          <a:p>
            <a:pPr>
              <a:lnSpc>
                <a:spcPct val="150000"/>
              </a:lnSpc>
              <a:spcBef>
                <a:spcPts val="225"/>
              </a:spcBef>
              <a:spcAft>
                <a:spcPts val="225"/>
              </a:spcAft>
              <a:buFont typeface="Wingdings" panose="05000000000000000000" pitchFamily="2" charset="2"/>
              <a:buChar char="ü"/>
            </a:pPr>
            <a:r>
              <a:rPr lang="en-US" sz="3600" dirty="0">
                <a:latin typeface="Arial Narrow" panose="020B0606020202030204" pitchFamily="34" charset="0"/>
              </a:rPr>
              <a:t> Keep it simple</a:t>
            </a:r>
          </a:p>
          <a:p>
            <a:pPr>
              <a:lnSpc>
                <a:spcPct val="150000"/>
              </a:lnSpc>
              <a:spcBef>
                <a:spcPts val="225"/>
              </a:spcBef>
              <a:spcAft>
                <a:spcPts val="225"/>
              </a:spcAft>
              <a:buFont typeface="Wingdings" panose="05000000000000000000" pitchFamily="2" charset="2"/>
              <a:buChar char="ü"/>
            </a:pPr>
            <a:r>
              <a:rPr lang="en-US" sz="3600" dirty="0">
                <a:latin typeface="Arial Narrow" panose="020B0606020202030204" pitchFamily="34" charset="0"/>
              </a:rPr>
              <a:t> Use your historical data</a:t>
            </a:r>
          </a:p>
          <a:p>
            <a:pPr>
              <a:lnSpc>
                <a:spcPct val="150000"/>
              </a:lnSpc>
              <a:spcBef>
                <a:spcPts val="225"/>
              </a:spcBef>
              <a:spcAft>
                <a:spcPts val="225"/>
              </a:spcAft>
              <a:buFont typeface="Wingdings" panose="05000000000000000000" pitchFamily="2" charset="2"/>
              <a:buChar char="ü"/>
            </a:pPr>
            <a:r>
              <a:rPr lang="en-US" sz="3600" dirty="0">
                <a:latin typeface="Arial Narrow" panose="020B0606020202030204" pitchFamily="34" charset="0"/>
              </a:rPr>
              <a:t> Involve your users </a:t>
            </a:r>
          </a:p>
        </p:txBody>
      </p:sp>
    </p:spTree>
    <p:extLst>
      <p:ext uri="{BB962C8B-B14F-4D97-AF65-F5344CB8AC3E}">
        <p14:creationId xmlns:p14="http://schemas.microsoft.com/office/powerpoint/2010/main" val="131527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B3418-672D-8E16-475F-28323F4F0FEE}"/>
              </a:ext>
            </a:extLst>
          </p:cNvPr>
          <p:cNvPicPr>
            <a:picLocks/>
          </p:cNvPicPr>
          <p:nvPr/>
        </p:nvPicPr>
        <p:blipFill>
          <a:blip r:embed="rId2">
            <a:extLst>
              <a:ext uri="{BEBA8EAE-BF5A-486C-A8C5-ECC9F3942E4B}">
                <a14:imgProps xmlns:a14="http://schemas.microsoft.com/office/drawing/2010/main">
                  <a14:imgLayer r:embed="rId3">
                    <a14:imgEffect>
                      <a14:sharpenSoften amount="500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7792" b="7792"/>
          <a:stretch/>
        </p:blipFill>
        <p:spPr>
          <a:xfrm>
            <a:off x="-16476" y="0"/>
            <a:ext cx="12208476" cy="6858000"/>
          </a:xfrm>
          <a:prstGeom prst="rect">
            <a:avLst/>
          </a:prstGeom>
        </p:spPr>
      </p:pic>
      <p:sp>
        <p:nvSpPr>
          <p:cNvPr id="11" name="Rectangle 10">
            <a:extLst>
              <a:ext uri="{FF2B5EF4-FFF2-40B4-BE49-F238E27FC236}">
                <a16:creationId xmlns:a16="http://schemas.microsoft.com/office/drawing/2014/main" id="{3C979246-FDD0-5281-7291-64FADCE80BB8}"/>
              </a:ext>
            </a:extLst>
          </p:cNvPr>
          <p:cNvSpPr/>
          <p:nvPr/>
        </p:nvSpPr>
        <p:spPr>
          <a:xfrm>
            <a:off x="-16476" y="1041400"/>
            <a:ext cx="12208476" cy="5773990"/>
          </a:xfrm>
          <a:prstGeom prst="rect">
            <a:avLst/>
          </a:prstGeom>
          <a:gradFill>
            <a:gsLst>
              <a:gs pos="14000">
                <a:schemeClr val="accent1">
                  <a:lumMod val="5000"/>
                  <a:lumOff val="95000"/>
                  <a:alpha val="0"/>
                </a:schemeClr>
              </a:gs>
              <a:gs pos="100000">
                <a:schemeClr val="tx1">
                  <a:alpha val="7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D4CA425-E3E9-92C2-6C3C-D7F0A81B6C9A}"/>
              </a:ext>
            </a:extLst>
          </p:cNvPr>
          <p:cNvSpPr/>
          <p:nvPr/>
        </p:nvSpPr>
        <p:spPr>
          <a:xfrm>
            <a:off x="-16476" y="1294766"/>
            <a:ext cx="12208476" cy="5563234"/>
          </a:xfrm>
          <a:prstGeom prst="rect">
            <a:avLst/>
          </a:prstGeom>
          <a:gradFill>
            <a:gsLst>
              <a:gs pos="14000">
                <a:schemeClr val="accent1">
                  <a:lumMod val="5000"/>
                  <a:lumOff val="95000"/>
                  <a:alpha val="0"/>
                </a:schemeClr>
              </a:gs>
              <a:gs pos="100000">
                <a:schemeClr val="tx1">
                  <a:alpha val="7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E751E4A-4AAD-A2E0-39CE-641473DA2B8C}"/>
              </a:ext>
            </a:extLst>
          </p:cNvPr>
          <p:cNvSpPr>
            <a:spLocks noGrp="1"/>
          </p:cNvSpPr>
          <p:nvPr>
            <p:ph type="ctrTitle"/>
          </p:nvPr>
        </p:nvSpPr>
        <p:spPr>
          <a:xfrm>
            <a:off x="0" y="4347911"/>
            <a:ext cx="12192000" cy="1903861"/>
          </a:xfrm>
          <a:effectLst>
            <a:glow rad="139700">
              <a:schemeClr val="accent3">
                <a:satMod val="175000"/>
                <a:alpha val="40000"/>
              </a:schemeClr>
            </a:glow>
            <a:outerShdw blurRad="50800" dist="38100" dir="5400000" algn="t" rotWithShape="0">
              <a:prstClr val="black">
                <a:alpha val="92000"/>
              </a:prstClr>
            </a:outerShdw>
          </a:effectLst>
        </p:spPr>
        <p:txBody>
          <a:bodyPr>
            <a:noAutofit/>
          </a:bodyPr>
          <a:lstStyle/>
          <a:p>
            <a:r>
              <a:rPr lang="en-US" sz="6600" b="1" dirty="0">
                <a:solidFill>
                  <a:schemeClr val="bg1"/>
                </a:solidFill>
                <a:latin typeface="+mn-lt"/>
              </a:rPr>
              <a:t>QUESTIONS?</a:t>
            </a:r>
            <a:br>
              <a:rPr lang="en-US" sz="4400" b="1" dirty="0">
                <a:solidFill>
                  <a:schemeClr val="bg1"/>
                </a:solidFill>
                <a:latin typeface="+mn-lt"/>
              </a:rPr>
            </a:br>
            <a:br>
              <a:rPr lang="en-US" sz="4400" b="1" dirty="0">
                <a:solidFill>
                  <a:schemeClr val="bg1"/>
                </a:solidFill>
                <a:latin typeface="+mn-lt"/>
              </a:rPr>
            </a:br>
            <a:r>
              <a:rPr lang="en-US" sz="4400" b="1" dirty="0">
                <a:solidFill>
                  <a:schemeClr val="bg1"/>
                </a:solidFill>
                <a:latin typeface="+mn-lt"/>
              </a:rPr>
              <a:t>JOIN US IN OUR BREAKOUT ROOM.</a:t>
            </a:r>
          </a:p>
        </p:txBody>
      </p:sp>
      <p:pic>
        <p:nvPicPr>
          <p:cNvPr id="8" name="Picture 7">
            <a:extLst>
              <a:ext uri="{FF2B5EF4-FFF2-40B4-BE49-F238E27FC236}">
                <a16:creationId xmlns:a16="http://schemas.microsoft.com/office/drawing/2014/main" id="{6042F875-F694-5F8A-C4E8-353A3F464D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7001" y="264861"/>
            <a:ext cx="3340100" cy="1670050"/>
          </a:xfrm>
          <a:prstGeom prst="rect">
            <a:avLst/>
          </a:prstGeom>
          <a:effectLst>
            <a:glow rad="1473200">
              <a:schemeClr val="bg1">
                <a:alpha val="32000"/>
              </a:schemeClr>
            </a:glow>
          </a:effectLst>
        </p:spPr>
      </p:pic>
      <p:pic>
        <p:nvPicPr>
          <p:cNvPr id="15" name="Picture 14" descr="A black background with a black square&#10;&#10;Description automatically generated with medium confidence">
            <a:extLst>
              <a:ext uri="{FF2B5EF4-FFF2-40B4-BE49-F238E27FC236}">
                <a16:creationId xmlns:a16="http://schemas.microsoft.com/office/drawing/2014/main" id="{98AF1B51-B675-A49F-C094-C7B11884CA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7114" y="1129776"/>
            <a:ext cx="1664043" cy="329980"/>
          </a:xfrm>
          <a:prstGeom prst="rect">
            <a:avLst/>
          </a:prstGeom>
        </p:spPr>
      </p:pic>
      <p:pic>
        <p:nvPicPr>
          <p:cNvPr id="17" name="Picture 16" descr="A blue and black text&#10;&#10;Description automatically generated">
            <a:extLst>
              <a:ext uri="{FF2B5EF4-FFF2-40B4-BE49-F238E27FC236}">
                <a16:creationId xmlns:a16="http://schemas.microsoft.com/office/drawing/2014/main" id="{F8625D76-CADA-FF95-A9C0-8839FBE4C1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7115" y="264861"/>
            <a:ext cx="1664043" cy="595848"/>
          </a:xfrm>
          <a:prstGeom prst="rect">
            <a:avLst/>
          </a:prstGeom>
        </p:spPr>
      </p:pic>
    </p:spTree>
    <p:extLst>
      <p:ext uri="{BB962C8B-B14F-4D97-AF65-F5344CB8AC3E}">
        <p14:creationId xmlns:p14="http://schemas.microsoft.com/office/powerpoint/2010/main" val="453170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C66D9D-EAD7-68B1-C37A-35A08EF1916B}"/>
              </a:ext>
            </a:extLst>
          </p:cNvPr>
          <p:cNvSpPr/>
          <p:nvPr/>
        </p:nvSpPr>
        <p:spPr>
          <a:xfrm>
            <a:off x="0" y="0"/>
            <a:ext cx="12192000" cy="6858000"/>
          </a:xfrm>
          <a:prstGeom prst="rect">
            <a:avLst/>
          </a:prstGeom>
          <a:solidFill>
            <a:srgbClr val="002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15">
            <a:extLst>
              <a:ext uri="{FF2B5EF4-FFF2-40B4-BE49-F238E27FC236}">
                <a16:creationId xmlns:a16="http://schemas.microsoft.com/office/drawing/2014/main" id="{65D5FF14-3E13-0FE8-2A7F-1285BDE5E8F4}"/>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569" b="3303"/>
          <a:stretch/>
        </p:blipFill>
        <p:spPr>
          <a:xfrm>
            <a:off x="0" y="0"/>
            <a:ext cx="12224009" cy="6858000"/>
          </a:xfrm>
          <a:prstGeom prst="rect">
            <a:avLst/>
          </a:prstGeom>
          <a:solidFill>
            <a:schemeClr val="bg1">
              <a:alpha val="17000"/>
            </a:schemeClr>
          </a:solidFill>
        </p:spPr>
      </p:pic>
      <p:sp>
        <p:nvSpPr>
          <p:cNvPr id="4" name="Title 1">
            <a:extLst>
              <a:ext uri="{FF2B5EF4-FFF2-40B4-BE49-F238E27FC236}">
                <a16:creationId xmlns:a16="http://schemas.microsoft.com/office/drawing/2014/main" id="{842B256C-841A-43B6-6590-628C93EDD114}"/>
              </a:ext>
            </a:extLst>
          </p:cNvPr>
          <p:cNvSpPr txBox="1">
            <a:spLocks/>
          </p:cNvSpPr>
          <p:nvPr/>
        </p:nvSpPr>
        <p:spPr>
          <a:xfrm>
            <a:off x="350728" y="810662"/>
            <a:ext cx="11841271" cy="94183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84E10"/>
                </a:solidFill>
                <a:latin typeface="+mn-lt"/>
              </a:rPr>
              <a:t>AGENDA</a:t>
            </a:r>
          </a:p>
        </p:txBody>
      </p:sp>
      <p:sp>
        <p:nvSpPr>
          <p:cNvPr id="5" name="Subtitle 2">
            <a:extLst>
              <a:ext uri="{FF2B5EF4-FFF2-40B4-BE49-F238E27FC236}">
                <a16:creationId xmlns:a16="http://schemas.microsoft.com/office/drawing/2014/main" id="{8C763E6F-147A-FC43-48EE-1BF36319411B}"/>
              </a:ext>
            </a:extLst>
          </p:cNvPr>
          <p:cNvSpPr txBox="1">
            <a:spLocks/>
          </p:cNvSpPr>
          <p:nvPr/>
        </p:nvSpPr>
        <p:spPr>
          <a:xfrm>
            <a:off x="2048256" y="1665647"/>
            <a:ext cx="8083296" cy="41366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chemeClr val="bg1"/>
                </a:solidFill>
              </a:rPr>
              <a:t>Introductions</a:t>
            </a:r>
          </a:p>
          <a:p>
            <a:pPr>
              <a:lnSpc>
                <a:spcPct val="150000"/>
              </a:lnSpc>
            </a:pPr>
            <a:r>
              <a:rPr lang="en-US" dirty="0">
                <a:solidFill>
                  <a:schemeClr val="bg1"/>
                </a:solidFill>
              </a:rPr>
              <a:t>Project Background</a:t>
            </a:r>
          </a:p>
          <a:p>
            <a:pPr>
              <a:lnSpc>
                <a:spcPct val="150000"/>
              </a:lnSpc>
            </a:pPr>
            <a:r>
              <a:rPr lang="en-US" dirty="0">
                <a:solidFill>
                  <a:schemeClr val="bg1"/>
                </a:solidFill>
              </a:rPr>
              <a:t>Project Objectives and Goals</a:t>
            </a:r>
          </a:p>
          <a:p>
            <a:pPr>
              <a:lnSpc>
                <a:spcPct val="150000"/>
              </a:lnSpc>
            </a:pPr>
            <a:r>
              <a:rPr lang="en-US" dirty="0">
                <a:solidFill>
                  <a:schemeClr val="bg1"/>
                </a:solidFill>
              </a:rPr>
              <a:t>Performance Testing</a:t>
            </a:r>
          </a:p>
          <a:p>
            <a:pPr>
              <a:lnSpc>
                <a:spcPct val="150000"/>
              </a:lnSpc>
            </a:pPr>
            <a:r>
              <a:rPr lang="en-US" dirty="0">
                <a:solidFill>
                  <a:schemeClr val="bg1"/>
                </a:solidFill>
              </a:rPr>
              <a:t>Key Lessons</a:t>
            </a:r>
          </a:p>
        </p:txBody>
      </p:sp>
    </p:spTree>
    <p:extLst>
      <p:ext uri="{BB962C8B-B14F-4D97-AF65-F5344CB8AC3E}">
        <p14:creationId xmlns:p14="http://schemas.microsoft.com/office/powerpoint/2010/main" val="153490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5">
            <a:extLst>
              <a:ext uri="{FF2B5EF4-FFF2-40B4-BE49-F238E27FC236}">
                <a16:creationId xmlns:a16="http://schemas.microsoft.com/office/drawing/2014/main" id="{3DEF6A90-6D00-B3F3-278F-D1AD9EAF76D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569" b="3303"/>
          <a:stretch/>
        </p:blipFill>
        <p:spPr>
          <a:xfrm>
            <a:off x="0" y="0"/>
            <a:ext cx="12224009" cy="6858000"/>
          </a:xfrm>
          <a:prstGeom prst="rect">
            <a:avLst/>
          </a:prstGeom>
          <a:solidFill>
            <a:schemeClr val="bg1">
              <a:alpha val="17000"/>
            </a:schemeClr>
          </a:solidFill>
        </p:spPr>
      </p:pic>
      <p:sp>
        <p:nvSpPr>
          <p:cNvPr id="5" name="Oval 4">
            <a:extLst>
              <a:ext uri="{FF2B5EF4-FFF2-40B4-BE49-F238E27FC236}">
                <a16:creationId xmlns:a16="http://schemas.microsoft.com/office/drawing/2014/main" id="{069EE175-8DA5-8958-3B02-8BDDA42F52F7}"/>
              </a:ext>
            </a:extLst>
          </p:cNvPr>
          <p:cNvSpPr/>
          <p:nvPr/>
        </p:nvSpPr>
        <p:spPr>
          <a:xfrm>
            <a:off x="1122680" y="1701957"/>
            <a:ext cx="3840163" cy="3840163"/>
          </a:xfrm>
          <a:prstGeom prst="ellipse">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w="762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42173A2-3AD7-1575-35A2-CF98C5B15C72}"/>
              </a:ext>
            </a:extLst>
          </p:cNvPr>
          <p:cNvSpPr txBox="1"/>
          <p:nvPr/>
        </p:nvSpPr>
        <p:spPr>
          <a:xfrm>
            <a:off x="5964237" y="3114208"/>
            <a:ext cx="5663883" cy="1015663"/>
          </a:xfrm>
          <a:prstGeom prst="rect">
            <a:avLst/>
          </a:prstGeom>
          <a:noFill/>
        </p:spPr>
        <p:txBody>
          <a:bodyPr wrap="square">
            <a:spAutoFit/>
          </a:bodyPr>
          <a:lstStyle/>
          <a:p>
            <a:r>
              <a:rPr lang="en-US" sz="3200" b="1" dirty="0">
                <a:solidFill>
                  <a:srgbClr val="A84E10"/>
                </a:solidFill>
                <a:latin typeface="+mn-lt"/>
              </a:rPr>
              <a:t>JAYSUN HOWELL</a:t>
            </a:r>
          </a:p>
          <a:p>
            <a:r>
              <a:rPr lang="en-US" sz="2800" spc="300" dirty="0">
                <a:solidFill>
                  <a:schemeClr val="tx1">
                    <a:lumMod val="50000"/>
                    <a:lumOff val="50000"/>
                  </a:schemeClr>
                </a:solidFill>
                <a:effectLst/>
                <a:ea typeface="Times New Roman" panose="02020603050405020304" pitchFamily="18" charset="0"/>
                <a:cs typeface="Times New Roman" panose="02020603050405020304" pitchFamily="18" charset="0"/>
              </a:rPr>
              <a:t>Maven</a:t>
            </a:r>
            <a:r>
              <a:rPr lang="en-US" sz="2800" spc="300" dirty="0">
                <a:solidFill>
                  <a:schemeClr val="tx1">
                    <a:lumMod val="50000"/>
                    <a:lumOff val="50000"/>
                  </a:schemeClr>
                </a:solidFill>
                <a:cs typeface="Times New Roman" panose="02020603050405020304" pitchFamily="18" charset="0"/>
              </a:rPr>
              <a:t>, </a:t>
            </a:r>
            <a:r>
              <a:rPr lang="en-US" sz="2800" i="1" spc="300" dirty="0">
                <a:solidFill>
                  <a:schemeClr val="tx1">
                    <a:lumMod val="50000"/>
                    <a:lumOff val="50000"/>
                  </a:schemeClr>
                </a:solidFill>
                <a:cs typeface="Times New Roman" panose="02020603050405020304" pitchFamily="18" charset="0"/>
              </a:rPr>
              <a:t>Senior Consultant</a:t>
            </a:r>
            <a:endParaRPr lang="en-US" sz="2800" i="1" spc="300" dirty="0">
              <a:solidFill>
                <a:schemeClr val="tx1">
                  <a:lumMod val="50000"/>
                  <a:lumOff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37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5">
            <a:extLst>
              <a:ext uri="{FF2B5EF4-FFF2-40B4-BE49-F238E27FC236}">
                <a16:creationId xmlns:a16="http://schemas.microsoft.com/office/drawing/2014/main" id="{2B375607-83A2-8B3E-3EBD-021758E0D0AF}"/>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569" b="3303"/>
          <a:stretch/>
        </p:blipFill>
        <p:spPr>
          <a:xfrm>
            <a:off x="0" y="0"/>
            <a:ext cx="12224009" cy="6858000"/>
          </a:xfrm>
          <a:prstGeom prst="rect">
            <a:avLst/>
          </a:prstGeom>
          <a:solidFill>
            <a:schemeClr val="bg1">
              <a:alpha val="17000"/>
            </a:schemeClr>
          </a:solidFill>
        </p:spPr>
      </p:pic>
      <p:sp>
        <p:nvSpPr>
          <p:cNvPr id="7" name="TextBox 6">
            <a:extLst>
              <a:ext uri="{FF2B5EF4-FFF2-40B4-BE49-F238E27FC236}">
                <a16:creationId xmlns:a16="http://schemas.microsoft.com/office/drawing/2014/main" id="{542173A2-3AD7-1575-35A2-CF98C5B15C72}"/>
              </a:ext>
            </a:extLst>
          </p:cNvPr>
          <p:cNvSpPr txBox="1"/>
          <p:nvPr/>
        </p:nvSpPr>
        <p:spPr>
          <a:xfrm>
            <a:off x="340677" y="3114208"/>
            <a:ext cx="6608763" cy="1446550"/>
          </a:xfrm>
          <a:prstGeom prst="rect">
            <a:avLst/>
          </a:prstGeom>
          <a:noFill/>
        </p:spPr>
        <p:txBody>
          <a:bodyPr wrap="square">
            <a:spAutoFit/>
          </a:bodyPr>
          <a:lstStyle/>
          <a:p>
            <a:pPr algn="r"/>
            <a:r>
              <a:rPr lang="en-US" sz="3200" b="1" dirty="0">
                <a:solidFill>
                  <a:srgbClr val="A84E10"/>
                </a:solidFill>
                <a:latin typeface="+mn-lt"/>
              </a:rPr>
              <a:t>ALEX DELIC</a:t>
            </a:r>
            <a:endParaRPr lang="en-US" sz="3200" b="1" spc="300" dirty="0">
              <a:solidFill>
                <a:srgbClr val="A7CE38"/>
              </a:solidFill>
              <a:effectLst/>
              <a:ea typeface="Times New Roman" panose="02020603050405020304" pitchFamily="18" charset="0"/>
              <a:cs typeface="Times New Roman" panose="02020603050405020304" pitchFamily="18" charset="0"/>
            </a:endParaRPr>
          </a:p>
          <a:p>
            <a:pPr marL="0" marR="0" algn="r">
              <a:spcBef>
                <a:spcPts val="0"/>
              </a:spcBef>
            </a:pPr>
            <a:r>
              <a:rPr lang="en-US" sz="2800" spc="300" dirty="0">
                <a:solidFill>
                  <a:schemeClr val="tx1">
                    <a:lumMod val="50000"/>
                    <a:lumOff val="50000"/>
                  </a:schemeClr>
                </a:solidFill>
                <a:effectLst/>
                <a:ea typeface="Times New Roman" panose="02020603050405020304" pitchFamily="18" charset="0"/>
                <a:cs typeface="Times New Roman" panose="02020603050405020304" pitchFamily="18" charset="0"/>
              </a:rPr>
              <a:t>MaxTAF</a:t>
            </a:r>
            <a:r>
              <a:rPr lang="en-US" sz="2800" spc="300" dirty="0">
                <a:solidFill>
                  <a:schemeClr val="tx1">
                    <a:lumMod val="50000"/>
                    <a:lumOff val="50000"/>
                  </a:schemeClr>
                </a:solidFill>
                <a:cs typeface="Times New Roman" panose="02020603050405020304" pitchFamily="18" charset="0"/>
              </a:rPr>
              <a:t>, </a:t>
            </a:r>
            <a:r>
              <a:rPr lang="en-US" sz="2800" i="1" spc="300" dirty="0">
                <a:solidFill>
                  <a:schemeClr val="tx1">
                    <a:lumMod val="50000"/>
                    <a:lumOff val="50000"/>
                  </a:schemeClr>
                </a:solidFill>
                <a:cs typeface="Times New Roman" panose="02020603050405020304" pitchFamily="18" charset="0"/>
              </a:rPr>
              <a:t>Partner and Director of Business Development</a:t>
            </a:r>
          </a:p>
        </p:txBody>
      </p:sp>
      <p:sp>
        <p:nvSpPr>
          <p:cNvPr id="4" name="Oval 3">
            <a:extLst>
              <a:ext uri="{FF2B5EF4-FFF2-40B4-BE49-F238E27FC236}">
                <a16:creationId xmlns:a16="http://schemas.microsoft.com/office/drawing/2014/main" id="{7CC1B43B-BC50-E2EF-05D7-12BADCADBDF5}"/>
              </a:ext>
            </a:extLst>
          </p:cNvPr>
          <p:cNvSpPr/>
          <p:nvPr/>
        </p:nvSpPr>
        <p:spPr>
          <a:xfrm>
            <a:off x="7477760" y="1701956"/>
            <a:ext cx="3840163" cy="3840163"/>
          </a:xfrm>
          <a:prstGeom prst="ellipse">
            <a:avLst/>
          </a:prstGeom>
          <a:blipFill>
            <a:blip r:embed="rId3">
              <a:extLst>
                <a:ext uri="{BEBA8EAE-BF5A-486C-A8C5-ECC9F3942E4B}">
                  <a14:imgProps xmlns:a14="http://schemas.microsoft.com/office/drawing/2010/main">
                    <a14:imgLayer r:embed="rId4">
                      <a14:imgEffect>
                        <a14:saturation sat="0"/>
                      </a14:imgEffect>
                    </a14:imgLayer>
                  </a14:imgProps>
                </a:ext>
              </a:extLst>
            </a:blip>
            <a:stretch>
              <a:fillRect/>
            </a:stretch>
          </a:blipFill>
          <a:ln w="76200">
            <a:solidFill>
              <a:srgbClr val="A84E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926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8FB7FB0-A5E4-77A6-6E1C-4114B3BC533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4937" t="1617" r="26731"/>
          <a:stretch/>
        </p:blipFill>
        <p:spPr bwMode="auto">
          <a:xfrm>
            <a:off x="-1" y="0"/>
            <a:ext cx="45093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363A6F3-2363-2DD2-A526-47C8315A028E}"/>
              </a:ext>
            </a:extLst>
          </p:cNvPr>
          <p:cNvSpPr>
            <a:spLocks noGrp="1"/>
          </p:cNvSpPr>
          <p:nvPr/>
        </p:nvSpPr>
        <p:spPr>
          <a:xfrm>
            <a:off x="5141260" y="253848"/>
            <a:ext cx="6633205" cy="53077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50000"/>
              </a:lnSpc>
              <a:spcBef>
                <a:spcPts val="0"/>
              </a:spcBef>
              <a:spcAft>
                <a:spcPts val="800"/>
              </a:spcAft>
              <a:buNone/>
            </a:pPr>
            <a:r>
              <a:rPr lang="en-US" sz="2200" b="1" dirty="0">
                <a:solidFill>
                  <a:srgbClr val="A84E10"/>
                </a:solidFill>
                <a:latin typeface="Arial Narrow" panose="020B0606020202030204" pitchFamily="34" charset="0"/>
                <a:cs typeface="Times New Roman" panose="02020603050405020304" pitchFamily="18" charset="0"/>
              </a:rPr>
              <a:t>DID YOU KNOW? </a:t>
            </a:r>
            <a:br>
              <a:rPr lang="en-US" sz="2200" b="1" dirty="0">
                <a:solidFill>
                  <a:srgbClr val="90B8D6"/>
                </a:solidFill>
                <a:latin typeface="Arial Narrow" panose="020B0606020202030204" pitchFamily="34" charset="0"/>
                <a:cs typeface="Times New Roman" panose="02020603050405020304" pitchFamily="18" charset="0"/>
              </a:rPr>
            </a:br>
            <a:r>
              <a:rPr lang="en-US" sz="1800" dirty="0">
                <a:latin typeface="Arial Narrow" panose="020B0606020202030204" pitchFamily="34" charset="0"/>
              </a:rPr>
              <a:t>Sacramento Area Sewer District (SacSewer) system is a vast and complex set of pipes — </a:t>
            </a:r>
            <a:r>
              <a:rPr lang="en-US" sz="1800" b="1" dirty="0">
                <a:solidFill>
                  <a:srgbClr val="A84E10"/>
                </a:solidFill>
                <a:latin typeface="Arial Narrow" panose="020B0606020202030204" pitchFamily="34" charset="0"/>
              </a:rPr>
              <a:t>measuring</a:t>
            </a:r>
            <a:r>
              <a:rPr lang="en-US" sz="1800" dirty="0">
                <a:latin typeface="Arial Narrow" panose="020B0606020202030204" pitchFamily="34" charset="0"/>
              </a:rPr>
              <a:t> </a:t>
            </a:r>
            <a:r>
              <a:rPr lang="en-US" sz="1800" b="1" dirty="0">
                <a:solidFill>
                  <a:srgbClr val="A84E10"/>
                </a:solidFill>
                <a:latin typeface="Arial Narrow" panose="020B0606020202030204" pitchFamily="34" charset="0"/>
              </a:rPr>
              <a:t>4,600 miles </a:t>
            </a:r>
            <a:r>
              <a:rPr lang="en-US" sz="1800" dirty="0">
                <a:latin typeface="Arial Narrow" panose="020B0606020202030204" pitchFamily="34" charset="0"/>
              </a:rPr>
              <a:t>— that interconnect in a web-like pattern underground. </a:t>
            </a:r>
          </a:p>
          <a:p>
            <a:pPr marL="0" marR="0" indent="0">
              <a:lnSpc>
                <a:spcPct val="150000"/>
              </a:lnSpc>
              <a:spcBef>
                <a:spcPts val="0"/>
              </a:spcBef>
              <a:spcAft>
                <a:spcPts val="800"/>
              </a:spcAft>
              <a:buNone/>
            </a:pPr>
            <a:r>
              <a:rPr lang="en-US" sz="1800" dirty="0">
                <a:latin typeface="Arial Narrow" panose="020B0606020202030204" pitchFamily="34" charset="0"/>
              </a:rPr>
              <a:t>Sewage from their customers’ homes and businesses enters their system through small pipes connecting the property owner’s plumbing to our sewer main line. Once in the main line, sewage flows into a system of larger pipes called trunk lines. Our trunk lines connect to the Regional San’s system, which conveys the sewage to the wastewater treatment plant near Elk Grove. There, Regional San treats the wastewater and safely discharges it to the Sacramento River.</a:t>
            </a:r>
          </a:p>
        </p:txBody>
      </p:sp>
      <p:grpSp>
        <p:nvGrpSpPr>
          <p:cNvPr id="3" name="Group 2">
            <a:extLst>
              <a:ext uri="{FF2B5EF4-FFF2-40B4-BE49-F238E27FC236}">
                <a16:creationId xmlns:a16="http://schemas.microsoft.com/office/drawing/2014/main" id="{05B3FAB3-3C3B-DFCD-A793-4398EED1067A}"/>
              </a:ext>
            </a:extLst>
          </p:cNvPr>
          <p:cNvGrpSpPr/>
          <p:nvPr/>
        </p:nvGrpSpPr>
        <p:grpSpPr>
          <a:xfrm>
            <a:off x="6788308" y="5062563"/>
            <a:ext cx="1908700" cy="1639830"/>
            <a:chOff x="4792248" y="4555045"/>
            <a:chExt cx="1908700" cy="1639830"/>
          </a:xfrm>
        </p:grpSpPr>
        <p:pic>
          <p:nvPicPr>
            <p:cNvPr id="10" name="Graphic 3" descr="Family with girl outline">
              <a:extLst>
                <a:ext uri="{FF2B5EF4-FFF2-40B4-BE49-F238E27FC236}">
                  <a16:creationId xmlns:a16="http://schemas.microsoft.com/office/drawing/2014/main" id="{E8C8C96C-BA69-54B6-A764-761EE496A8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89398" y="4555045"/>
              <a:ext cx="914400" cy="914400"/>
            </a:xfrm>
            <a:prstGeom prst="rect">
              <a:avLst/>
            </a:prstGeom>
          </p:spPr>
        </p:pic>
        <p:sp>
          <p:nvSpPr>
            <p:cNvPr id="11" name="TextBox 4">
              <a:extLst>
                <a:ext uri="{FF2B5EF4-FFF2-40B4-BE49-F238E27FC236}">
                  <a16:creationId xmlns:a16="http://schemas.microsoft.com/office/drawing/2014/main" id="{ACD13C46-9CCA-AFFA-4D98-4BCFFAA318E9}"/>
                </a:ext>
              </a:extLst>
            </p:cNvPr>
            <p:cNvSpPr txBox="1"/>
            <p:nvPr/>
          </p:nvSpPr>
          <p:spPr>
            <a:xfrm>
              <a:off x="4792248" y="5548544"/>
              <a:ext cx="19087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A84E10"/>
                  </a:solidFill>
                  <a:latin typeface="Arial Narrow" panose="020B0606020202030204" pitchFamily="34" charset="0"/>
                </a:rPr>
                <a:t>1,000,000</a:t>
              </a:r>
              <a:br>
                <a:rPr lang="en-US" b="1" dirty="0">
                  <a:solidFill>
                    <a:srgbClr val="A84E10"/>
                  </a:solidFill>
                  <a:latin typeface="Arial Narrow" panose="020B0606020202030204" pitchFamily="34" charset="0"/>
                </a:rPr>
              </a:br>
              <a:r>
                <a:rPr lang="en-US" b="1" dirty="0">
                  <a:solidFill>
                    <a:srgbClr val="A84E10"/>
                  </a:solidFill>
                  <a:latin typeface="Arial Narrow" panose="020B0606020202030204" pitchFamily="34" charset="0"/>
                </a:rPr>
                <a:t>POPULATION</a:t>
              </a:r>
            </a:p>
          </p:txBody>
        </p:sp>
      </p:grpSp>
      <p:grpSp>
        <p:nvGrpSpPr>
          <p:cNvPr id="4" name="Group 3">
            <a:extLst>
              <a:ext uri="{FF2B5EF4-FFF2-40B4-BE49-F238E27FC236}">
                <a16:creationId xmlns:a16="http://schemas.microsoft.com/office/drawing/2014/main" id="{FB5E1F5B-C9EE-C037-64DF-9F0F524B0954}"/>
              </a:ext>
            </a:extLst>
          </p:cNvPr>
          <p:cNvGrpSpPr/>
          <p:nvPr/>
        </p:nvGrpSpPr>
        <p:grpSpPr>
          <a:xfrm>
            <a:off x="8874843" y="5062563"/>
            <a:ext cx="2548894" cy="1639829"/>
            <a:chOff x="7127766" y="4555045"/>
            <a:chExt cx="2548894" cy="1639829"/>
          </a:xfrm>
        </p:grpSpPr>
        <p:pic>
          <p:nvPicPr>
            <p:cNvPr id="8" name="Graphic 6" descr="Route (Two Pins With A Path) outline">
              <a:extLst>
                <a:ext uri="{FF2B5EF4-FFF2-40B4-BE49-F238E27FC236}">
                  <a16:creationId xmlns:a16="http://schemas.microsoft.com/office/drawing/2014/main" id="{80C1FF30-0AFC-547B-D658-2EAAAC6E6C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945013" y="4555045"/>
              <a:ext cx="914400" cy="914400"/>
            </a:xfrm>
            <a:prstGeom prst="rect">
              <a:avLst/>
            </a:prstGeom>
          </p:spPr>
        </p:pic>
        <p:sp>
          <p:nvSpPr>
            <p:cNvPr id="9" name="TextBox 7">
              <a:extLst>
                <a:ext uri="{FF2B5EF4-FFF2-40B4-BE49-F238E27FC236}">
                  <a16:creationId xmlns:a16="http://schemas.microsoft.com/office/drawing/2014/main" id="{47AE6A42-AB28-0C3D-673A-FFBBA38D3C88}"/>
                </a:ext>
              </a:extLst>
            </p:cNvPr>
            <p:cNvSpPr txBox="1"/>
            <p:nvPr/>
          </p:nvSpPr>
          <p:spPr>
            <a:xfrm>
              <a:off x="7127766" y="5548543"/>
              <a:ext cx="254889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A84E10"/>
                  </a:solidFill>
                  <a:latin typeface="Arial Narrow" panose="020B0606020202030204" pitchFamily="34" charset="0"/>
                </a:rPr>
                <a:t>99.77</a:t>
              </a:r>
              <a:br>
                <a:rPr lang="en-US" b="1" dirty="0">
                  <a:solidFill>
                    <a:srgbClr val="A84E10"/>
                  </a:solidFill>
                  <a:latin typeface="Arial Narrow" panose="020B0606020202030204" pitchFamily="34" charset="0"/>
                </a:rPr>
              </a:br>
              <a:r>
                <a:rPr lang="en-US" b="1" dirty="0">
                  <a:solidFill>
                    <a:srgbClr val="A84E10"/>
                  </a:solidFill>
                  <a:latin typeface="Arial Narrow" panose="020B0606020202030204" pitchFamily="34" charset="0"/>
                </a:rPr>
                <a:t>SQUARE MILES</a:t>
              </a:r>
            </a:p>
          </p:txBody>
        </p:sp>
      </p:grpSp>
    </p:spTree>
    <p:extLst>
      <p:ext uri="{BB962C8B-B14F-4D97-AF65-F5344CB8AC3E}">
        <p14:creationId xmlns:p14="http://schemas.microsoft.com/office/powerpoint/2010/main" val="317268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2B43678-D024-7C0F-2777-AF690230887D}"/>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8947" b="2380"/>
          <a:stretch/>
        </p:blipFill>
        <p:spPr bwMode="auto">
          <a:xfrm>
            <a:off x="7682629" y="0"/>
            <a:ext cx="45093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1363A6F3-2363-2DD2-A526-47C8315A028E}"/>
              </a:ext>
            </a:extLst>
          </p:cNvPr>
          <p:cNvSpPr>
            <a:spLocks noGrp="1"/>
          </p:cNvSpPr>
          <p:nvPr/>
        </p:nvSpPr>
        <p:spPr>
          <a:xfrm>
            <a:off x="619374" y="253848"/>
            <a:ext cx="6633205" cy="53077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5"/>
              </a:spcBef>
              <a:spcAft>
                <a:spcPts val="225"/>
              </a:spcAft>
              <a:buNone/>
            </a:pPr>
            <a:r>
              <a:rPr lang="en-US" sz="3200" b="1" dirty="0">
                <a:solidFill>
                  <a:srgbClr val="A84E10"/>
                </a:solidFill>
                <a:latin typeface="Arial Narrow" panose="020B0606020202030204" pitchFamily="34" charset="0"/>
                <a:cs typeface="Times New Roman" panose="02020603050405020304" pitchFamily="18" charset="0"/>
              </a:rPr>
              <a:t>MAXIMO FUNCTIONALITY</a:t>
            </a:r>
            <a:br>
              <a:rPr lang="en-US" sz="1800" b="1" dirty="0">
                <a:solidFill>
                  <a:srgbClr val="90B8D6"/>
                </a:solidFill>
                <a:latin typeface="Arial Narrow" panose="020B0606020202030204" pitchFamily="34" charset="0"/>
                <a:cs typeface="Times New Roman" panose="02020603050405020304" pitchFamily="18" charset="0"/>
              </a:rPr>
            </a:br>
            <a:endParaRPr lang="en-US" sz="1800" b="1" dirty="0">
              <a:solidFill>
                <a:srgbClr val="90B8D6"/>
              </a:solidFill>
              <a:latin typeface="Arial Narrow" panose="020B0606020202030204" pitchFamily="34" charset="0"/>
              <a:cs typeface="Times New Roman" panose="02020603050405020304" pitchFamily="18" charset="0"/>
            </a:endParaRPr>
          </a:p>
          <a:p>
            <a:pPr marL="457200" lvl="1" indent="0">
              <a:lnSpc>
                <a:spcPct val="150000"/>
              </a:lnSpc>
              <a:spcBef>
                <a:spcPts val="225"/>
              </a:spcBef>
              <a:spcAft>
                <a:spcPts val="225"/>
              </a:spcAft>
              <a:buNone/>
            </a:pPr>
            <a:r>
              <a:rPr lang="en-US" sz="1800" b="1" dirty="0">
                <a:solidFill>
                  <a:srgbClr val="A84E10"/>
                </a:solidFill>
                <a:latin typeface="Arial Narrow" panose="020B0606020202030204" pitchFamily="34" charset="0"/>
              </a:rPr>
              <a:t>BASE MAXIMO FUNCTIONALITY</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Asset Management</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Work Management </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Supply Chain Management</a:t>
            </a:r>
          </a:p>
          <a:p>
            <a:pPr marL="457200" lvl="1" indent="0">
              <a:lnSpc>
                <a:spcPct val="150000"/>
              </a:lnSpc>
              <a:spcBef>
                <a:spcPts val="900"/>
              </a:spcBef>
              <a:spcAft>
                <a:spcPts val="225"/>
              </a:spcAft>
              <a:buNone/>
            </a:pPr>
            <a:r>
              <a:rPr lang="en-US" sz="1800" b="1" dirty="0">
                <a:solidFill>
                  <a:srgbClr val="A84E10"/>
                </a:solidFill>
                <a:latin typeface="Arial Narrow" panose="020B0606020202030204" pitchFamily="34" charset="0"/>
              </a:rPr>
              <a:t>SASD INCREMENTAL FUNCTIONALITY </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Maximo Transportation solution</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Maximo Scheduler</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Maximo Utilities</a:t>
            </a:r>
          </a:p>
          <a:p>
            <a:pPr marL="628650" lvl="1" indent="-171450">
              <a:lnSpc>
                <a:spcPct val="150000"/>
              </a:lnSpc>
              <a:spcBef>
                <a:spcPts val="225"/>
              </a:spcBef>
              <a:spcAft>
                <a:spcPts val="225"/>
              </a:spcAft>
              <a:buFont typeface="Wingdings" panose="05000000000000000000" pitchFamily="2" charset="2"/>
              <a:buChar char="ü"/>
            </a:pPr>
            <a:r>
              <a:rPr lang="en-US" sz="1800" dirty="0">
                <a:latin typeface="Arial Narrow" panose="020B0606020202030204" pitchFamily="34" charset="0"/>
              </a:rPr>
              <a:t> Maximo Spatial</a:t>
            </a:r>
          </a:p>
        </p:txBody>
      </p:sp>
      <p:grpSp>
        <p:nvGrpSpPr>
          <p:cNvPr id="12" name="Group 11">
            <a:extLst>
              <a:ext uri="{FF2B5EF4-FFF2-40B4-BE49-F238E27FC236}">
                <a16:creationId xmlns:a16="http://schemas.microsoft.com/office/drawing/2014/main" id="{2015C7F1-F293-65E2-0AB4-E519654BAF2C}"/>
              </a:ext>
            </a:extLst>
          </p:cNvPr>
          <p:cNvGrpSpPr/>
          <p:nvPr/>
        </p:nvGrpSpPr>
        <p:grpSpPr>
          <a:xfrm>
            <a:off x="4236232" y="4426838"/>
            <a:ext cx="2388550" cy="1742074"/>
            <a:chOff x="840107" y="2601068"/>
            <a:chExt cx="973924" cy="703897"/>
          </a:xfrm>
        </p:grpSpPr>
        <p:sp>
          <p:nvSpPr>
            <p:cNvPr id="13" name="Rectangle: Rounded Corners 12">
              <a:extLst>
                <a:ext uri="{FF2B5EF4-FFF2-40B4-BE49-F238E27FC236}">
                  <a16:creationId xmlns:a16="http://schemas.microsoft.com/office/drawing/2014/main" id="{56A264B4-2615-1338-13AA-3BFED4A1058D}"/>
                </a:ext>
              </a:extLst>
            </p:cNvPr>
            <p:cNvSpPr/>
            <p:nvPr/>
          </p:nvSpPr>
          <p:spPr>
            <a:xfrm>
              <a:off x="840107" y="2601068"/>
              <a:ext cx="973924" cy="7038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14" name="Picture 13" descr="A close up of text on a white background&#10;&#10;Description automatically generated">
              <a:extLst>
                <a:ext uri="{FF2B5EF4-FFF2-40B4-BE49-F238E27FC236}">
                  <a16:creationId xmlns:a16="http://schemas.microsoft.com/office/drawing/2014/main" id="{D047315F-2831-6E00-CBE0-E5A7A183C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219" y="2700308"/>
              <a:ext cx="779276" cy="505416"/>
            </a:xfrm>
            <a:prstGeom prst="rect">
              <a:avLst/>
            </a:prstGeom>
          </p:spPr>
        </p:pic>
      </p:grpSp>
    </p:spTree>
    <p:extLst>
      <p:ext uri="{BB962C8B-B14F-4D97-AF65-F5344CB8AC3E}">
        <p14:creationId xmlns:p14="http://schemas.microsoft.com/office/powerpoint/2010/main" val="304626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1DED0163-C095-D46B-7D4B-A9062F39B700}"/>
              </a:ext>
            </a:extLst>
          </p:cNvPr>
          <p:cNvGrpSpPr/>
          <p:nvPr/>
        </p:nvGrpSpPr>
        <p:grpSpPr>
          <a:xfrm>
            <a:off x="745871" y="2471043"/>
            <a:ext cx="10700257" cy="2680232"/>
            <a:chOff x="411089" y="3551118"/>
            <a:chExt cx="6498906" cy="1627865"/>
          </a:xfrm>
        </p:grpSpPr>
        <p:grpSp>
          <p:nvGrpSpPr>
            <p:cNvPr id="13" name="Group 12">
              <a:extLst>
                <a:ext uri="{FF2B5EF4-FFF2-40B4-BE49-F238E27FC236}">
                  <a16:creationId xmlns:a16="http://schemas.microsoft.com/office/drawing/2014/main" id="{71FFD614-8769-2B11-CAEF-A3BCE0BBA765}"/>
                </a:ext>
              </a:extLst>
            </p:cNvPr>
            <p:cNvGrpSpPr/>
            <p:nvPr/>
          </p:nvGrpSpPr>
          <p:grpSpPr>
            <a:xfrm>
              <a:off x="411091" y="3565117"/>
              <a:ext cx="6498904" cy="1606275"/>
              <a:chOff x="1254642" y="3214655"/>
              <a:chExt cx="10191964" cy="2547991"/>
            </a:xfrm>
          </p:grpSpPr>
          <p:sp>
            <p:nvSpPr>
              <p:cNvPr id="28" name="Oval 27">
                <a:extLst>
                  <a:ext uri="{FF2B5EF4-FFF2-40B4-BE49-F238E27FC236}">
                    <a16:creationId xmlns:a16="http://schemas.microsoft.com/office/drawing/2014/main" id="{4EC8F8AC-0796-6A4C-9BE6-C1320B9D9A19}"/>
                  </a:ext>
                </a:extLst>
              </p:cNvPr>
              <p:cNvSpPr/>
              <p:nvPr/>
            </p:nvSpPr>
            <p:spPr>
              <a:xfrm>
                <a:off x="3802633" y="3214655"/>
                <a:ext cx="2547991" cy="2547991"/>
              </a:xfrm>
              <a:prstGeom prst="ellipse">
                <a:avLst/>
              </a:prstGeom>
              <a:noFill/>
              <a:ln w="190500">
                <a:solidFill>
                  <a:schemeClr val="tx1">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B2D1840-5C76-2C08-CD17-A815D96BD686}"/>
                  </a:ext>
                </a:extLst>
              </p:cNvPr>
              <p:cNvSpPr/>
              <p:nvPr/>
            </p:nvSpPr>
            <p:spPr>
              <a:xfrm>
                <a:off x="6350624" y="3214655"/>
                <a:ext cx="2547991" cy="2547991"/>
              </a:xfrm>
              <a:prstGeom prst="ellipse">
                <a:avLst/>
              </a:prstGeom>
              <a:noFill/>
              <a:ln w="190500">
                <a:solidFill>
                  <a:schemeClr val="tx1">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20B0A5B-20D9-64F5-7A17-DB9F934A234B}"/>
                  </a:ext>
                </a:extLst>
              </p:cNvPr>
              <p:cNvSpPr/>
              <p:nvPr/>
            </p:nvSpPr>
            <p:spPr>
              <a:xfrm>
                <a:off x="1254642" y="3214655"/>
                <a:ext cx="2547991" cy="2547991"/>
              </a:xfrm>
              <a:prstGeom prst="ellipse">
                <a:avLst/>
              </a:prstGeom>
              <a:noFill/>
              <a:ln w="190500">
                <a:solidFill>
                  <a:schemeClr val="tx1">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1752CBA-D04C-5C36-6B6C-F183A31905C3}"/>
                  </a:ext>
                </a:extLst>
              </p:cNvPr>
              <p:cNvSpPr/>
              <p:nvPr/>
            </p:nvSpPr>
            <p:spPr>
              <a:xfrm>
                <a:off x="8898615" y="3214655"/>
                <a:ext cx="2547991" cy="2547991"/>
              </a:xfrm>
              <a:prstGeom prst="ellipse">
                <a:avLst/>
              </a:prstGeom>
              <a:noFill/>
              <a:ln w="190500">
                <a:solidFill>
                  <a:schemeClr val="tx1">
                    <a:lumMod val="20000"/>
                    <a:lumOff val="8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rc 13">
              <a:extLst>
                <a:ext uri="{FF2B5EF4-FFF2-40B4-BE49-F238E27FC236}">
                  <a16:creationId xmlns:a16="http://schemas.microsoft.com/office/drawing/2014/main" id="{34A727D7-FC9B-117A-5D91-449876A7B9A4}"/>
                </a:ext>
              </a:extLst>
            </p:cNvPr>
            <p:cNvSpPr/>
            <p:nvPr/>
          </p:nvSpPr>
          <p:spPr>
            <a:xfrm>
              <a:off x="3659187" y="3562433"/>
              <a:ext cx="1624726" cy="1616550"/>
            </a:xfrm>
            <a:prstGeom prst="arc">
              <a:avLst>
                <a:gd name="adj1" fmla="val 10853738"/>
                <a:gd name="adj2" fmla="val 32739"/>
              </a:avLst>
            </a:prstGeom>
            <a:ln w="203200">
              <a:solidFill>
                <a:srgbClr val="002C61"/>
              </a:solidFill>
              <a:extLst>
                <a:ext uri="{C807C97D-BFC1-408E-A445-0C87EB9F89A2}">
                  <ask:lineSketchStyleProps xmlns:ask="http://schemas.microsoft.com/office/drawing/2018/sketchyshapes" sd="1219033472">
                    <a:custGeom>
                      <a:avLst/>
                      <a:gdLst>
                        <a:gd name="connsiteX0" fmla="*/ 677 w 2315714"/>
                        <a:gd name="connsiteY0" fmla="*/ 1118255 h 2315714"/>
                        <a:gd name="connsiteX1" fmla="*/ 1177661 w 2315714"/>
                        <a:gd name="connsiteY1" fmla="*/ 169 h 2315714"/>
                        <a:gd name="connsiteX2" fmla="*/ 2315714 w 2315714"/>
                        <a:gd name="connsiteY2" fmla="*/ 1157857 h 2315714"/>
                        <a:gd name="connsiteX3" fmla="*/ 1157857 w 2315714"/>
                        <a:gd name="connsiteY3" fmla="*/ 1157857 h 2315714"/>
                        <a:gd name="connsiteX4" fmla="*/ 677 w 2315714"/>
                        <a:gd name="connsiteY4" fmla="*/ 1118255 h 2315714"/>
                        <a:gd name="connsiteX0" fmla="*/ 677 w 2315714"/>
                        <a:gd name="connsiteY0" fmla="*/ 1118255 h 2315714"/>
                        <a:gd name="connsiteX1" fmla="*/ 1177661 w 2315714"/>
                        <a:gd name="connsiteY1" fmla="*/ 169 h 2315714"/>
                        <a:gd name="connsiteX2" fmla="*/ 2315714 w 2315714"/>
                        <a:gd name="connsiteY2" fmla="*/ 1157857 h 2315714"/>
                      </a:gdLst>
                      <a:ahLst/>
                      <a:cxnLst>
                        <a:cxn ang="0">
                          <a:pos x="connsiteX0" y="connsiteY0"/>
                        </a:cxn>
                        <a:cxn ang="0">
                          <a:pos x="connsiteX1" y="connsiteY1"/>
                        </a:cxn>
                        <a:cxn ang="0">
                          <a:pos x="connsiteX2" y="connsiteY2"/>
                        </a:cxn>
                      </a:cxnLst>
                      <a:rect l="l" t="t" r="r" b="b"/>
                      <a:pathLst>
                        <a:path w="2315714" h="2315714" stroke="0" extrusionOk="0">
                          <a:moveTo>
                            <a:pt x="677" y="1118255"/>
                          </a:moveTo>
                          <a:cubicBezTo>
                            <a:pt x="-41196" y="447723"/>
                            <a:pt x="470496" y="17704"/>
                            <a:pt x="1177661" y="169"/>
                          </a:cubicBezTo>
                          <a:cubicBezTo>
                            <a:pt x="1846246" y="18749"/>
                            <a:pt x="2274228" y="527430"/>
                            <a:pt x="2315714" y="1157857"/>
                          </a:cubicBezTo>
                          <a:cubicBezTo>
                            <a:pt x="2134345" y="1140990"/>
                            <a:pt x="1620418" y="1184674"/>
                            <a:pt x="1157857" y="1157857"/>
                          </a:cubicBezTo>
                          <a:cubicBezTo>
                            <a:pt x="641075" y="1183722"/>
                            <a:pt x="423937" y="1089672"/>
                            <a:pt x="677" y="1118255"/>
                          </a:cubicBezTo>
                          <a:close/>
                        </a:path>
                        <a:path w="2315714" h="2315714" fill="none" extrusionOk="0">
                          <a:moveTo>
                            <a:pt x="677" y="1118255"/>
                          </a:moveTo>
                          <a:cubicBezTo>
                            <a:pt x="147379" y="501719"/>
                            <a:pt x="561587" y="-42699"/>
                            <a:pt x="1177661" y="169"/>
                          </a:cubicBezTo>
                          <a:cubicBezTo>
                            <a:pt x="1800735" y="9660"/>
                            <a:pt x="2274220" y="565177"/>
                            <a:pt x="2315714" y="115785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a:extLst>
                <a:ext uri="{FF2B5EF4-FFF2-40B4-BE49-F238E27FC236}">
                  <a16:creationId xmlns:a16="http://schemas.microsoft.com/office/drawing/2014/main" id="{5EE3C4C3-E1FB-D7D8-1B91-CCE1CE88BF39}"/>
                </a:ext>
              </a:extLst>
            </p:cNvPr>
            <p:cNvSpPr/>
            <p:nvPr/>
          </p:nvSpPr>
          <p:spPr>
            <a:xfrm rot="10800000">
              <a:off x="2035816" y="3551118"/>
              <a:ext cx="1624726" cy="1616550"/>
            </a:xfrm>
            <a:prstGeom prst="arc">
              <a:avLst>
                <a:gd name="adj1" fmla="val 10602821"/>
                <a:gd name="adj2" fmla="val 32739"/>
              </a:avLst>
            </a:prstGeom>
            <a:ln w="203200">
              <a:solidFill>
                <a:srgbClr val="002C61"/>
              </a:solidFill>
              <a:extLst>
                <a:ext uri="{C807C97D-BFC1-408E-A445-0C87EB9F89A2}">
                  <ask:lineSketchStyleProps xmlns:ask="http://schemas.microsoft.com/office/drawing/2018/sketchyshapes" sd="1219033472">
                    <a:custGeom>
                      <a:avLst/>
                      <a:gdLst>
                        <a:gd name="connsiteX0" fmla="*/ 677 w 2315714"/>
                        <a:gd name="connsiteY0" fmla="*/ 1118255 h 2315714"/>
                        <a:gd name="connsiteX1" fmla="*/ 1177661 w 2315714"/>
                        <a:gd name="connsiteY1" fmla="*/ 169 h 2315714"/>
                        <a:gd name="connsiteX2" fmla="*/ 2315714 w 2315714"/>
                        <a:gd name="connsiteY2" fmla="*/ 1157857 h 2315714"/>
                        <a:gd name="connsiteX3" fmla="*/ 1157857 w 2315714"/>
                        <a:gd name="connsiteY3" fmla="*/ 1157857 h 2315714"/>
                        <a:gd name="connsiteX4" fmla="*/ 677 w 2315714"/>
                        <a:gd name="connsiteY4" fmla="*/ 1118255 h 2315714"/>
                        <a:gd name="connsiteX0" fmla="*/ 677 w 2315714"/>
                        <a:gd name="connsiteY0" fmla="*/ 1118255 h 2315714"/>
                        <a:gd name="connsiteX1" fmla="*/ 1177661 w 2315714"/>
                        <a:gd name="connsiteY1" fmla="*/ 169 h 2315714"/>
                        <a:gd name="connsiteX2" fmla="*/ 2315714 w 2315714"/>
                        <a:gd name="connsiteY2" fmla="*/ 1157857 h 2315714"/>
                      </a:gdLst>
                      <a:ahLst/>
                      <a:cxnLst>
                        <a:cxn ang="0">
                          <a:pos x="connsiteX0" y="connsiteY0"/>
                        </a:cxn>
                        <a:cxn ang="0">
                          <a:pos x="connsiteX1" y="connsiteY1"/>
                        </a:cxn>
                        <a:cxn ang="0">
                          <a:pos x="connsiteX2" y="connsiteY2"/>
                        </a:cxn>
                      </a:cxnLst>
                      <a:rect l="l" t="t" r="r" b="b"/>
                      <a:pathLst>
                        <a:path w="2315714" h="2315714" stroke="0" extrusionOk="0">
                          <a:moveTo>
                            <a:pt x="677" y="1118255"/>
                          </a:moveTo>
                          <a:cubicBezTo>
                            <a:pt x="-41196" y="447723"/>
                            <a:pt x="470496" y="17704"/>
                            <a:pt x="1177661" y="169"/>
                          </a:cubicBezTo>
                          <a:cubicBezTo>
                            <a:pt x="1846246" y="18749"/>
                            <a:pt x="2274228" y="527430"/>
                            <a:pt x="2315714" y="1157857"/>
                          </a:cubicBezTo>
                          <a:cubicBezTo>
                            <a:pt x="2134345" y="1140990"/>
                            <a:pt x="1620418" y="1184674"/>
                            <a:pt x="1157857" y="1157857"/>
                          </a:cubicBezTo>
                          <a:cubicBezTo>
                            <a:pt x="641075" y="1183722"/>
                            <a:pt x="423937" y="1089672"/>
                            <a:pt x="677" y="1118255"/>
                          </a:cubicBezTo>
                          <a:close/>
                        </a:path>
                        <a:path w="2315714" h="2315714" fill="none" extrusionOk="0">
                          <a:moveTo>
                            <a:pt x="677" y="1118255"/>
                          </a:moveTo>
                          <a:cubicBezTo>
                            <a:pt x="147379" y="501719"/>
                            <a:pt x="561587" y="-42699"/>
                            <a:pt x="1177661" y="169"/>
                          </a:cubicBezTo>
                          <a:cubicBezTo>
                            <a:pt x="1800735" y="9660"/>
                            <a:pt x="2274220" y="565177"/>
                            <a:pt x="2315714" y="115785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667B0836-FF58-C33F-4F58-5D7A62B4E78E}"/>
                </a:ext>
              </a:extLst>
            </p:cNvPr>
            <p:cNvSpPr/>
            <p:nvPr/>
          </p:nvSpPr>
          <p:spPr>
            <a:xfrm>
              <a:off x="411089" y="3562433"/>
              <a:ext cx="1624726" cy="1616550"/>
            </a:xfrm>
            <a:prstGeom prst="arc">
              <a:avLst>
                <a:gd name="adj1" fmla="val 10853738"/>
                <a:gd name="adj2" fmla="val 115871"/>
              </a:avLst>
            </a:prstGeom>
            <a:ln w="203200">
              <a:solidFill>
                <a:srgbClr val="002C61"/>
              </a:solidFill>
              <a:extLst>
                <a:ext uri="{C807C97D-BFC1-408E-A445-0C87EB9F89A2}">
                  <ask:lineSketchStyleProps xmlns:ask="http://schemas.microsoft.com/office/drawing/2018/sketchyshapes" sd="1219033472">
                    <a:custGeom>
                      <a:avLst/>
                      <a:gdLst>
                        <a:gd name="connsiteX0" fmla="*/ 677 w 2315714"/>
                        <a:gd name="connsiteY0" fmla="*/ 1118255 h 2315714"/>
                        <a:gd name="connsiteX1" fmla="*/ 1177661 w 2315714"/>
                        <a:gd name="connsiteY1" fmla="*/ 169 h 2315714"/>
                        <a:gd name="connsiteX2" fmla="*/ 2315714 w 2315714"/>
                        <a:gd name="connsiteY2" fmla="*/ 1157857 h 2315714"/>
                        <a:gd name="connsiteX3" fmla="*/ 1157857 w 2315714"/>
                        <a:gd name="connsiteY3" fmla="*/ 1157857 h 2315714"/>
                        <a:gd name="connsiteX4" fmla="*/ 677 w 2315714"/>
                        <a:gd name="connsiteY4" fmla="*/ 1118255 h 2315714"/>
                        <a:gd name="connsiteX0" fmla="*/ 677 w 2315714"/>
                        <a:gd name="connsiteY0" fmla="*/ 1118255 h 2315714"/>
                        <a:gd name="connsiteX1" fmla="*/ 1177661 w 2315714"/>
                        <a:gd name="connsiteY1" fmla="*/ 169 h 2315714"/>
                        <a:gd name="connsiteX2" fmla="*/ 2315714 w 2315714"/>
                        <a:gd name="connsiteY2" fmla="*/ 1157857 h 2315714"/>
                      </a:gdLst>
                      <a:ahLst/>
                      <a:cxnLst>
                        <a:cxn ang="0">
                          <a:pos x="connsiteX0" y="connsiteY0"/>
                        </a:cxn>
                        <a:cxn ang="0">
                          <a:pos x="connsiteX1" y="connsiteY1"/>
                        </a:cxn>
                        <a:cxn ang="0">
                          <a:pos x="connsiteX2" y="connsiteY2"/>
                        </a:cxn>
                      </a:cxnLst>
                      <a:rect l="l" t="t" r="r" b="b"/>
                      <a:pathLst>
                        <a:path w="2315714" h="2315714" stroke="0" extrusionOk="0">
                          <a:moveTo>
                            <a:pt x="677" y="1118255"/>
                          </a:moveTo>
                          <a:cubicBezTo>
                            <a:pt x="-41196" y="447723"/>
                            <a:pt x="470496" y="17704"/>
                            <a:pt x="1177661" y="169"/>
                          </a:cubicBezTo>
                          <a:cubicBezTo>
                            <a:pt x="1846246" y="18749"/>
                            <a:pt x="2274228" y="527430"/>
                            <a:pt x="2315714" y="1157857"/>
                          </a:cubicBezTo>
                          <a:cubicBezTo>
                            <a:pt x="2134345" y="1140990"/>
                            <a:pt x="1620418" y="1184674"/>
                            <a:pt x="1157857" y="1157857"/>
                          </a:cubicBezTo>
                          <a:cubicBezTo>
                            <a:pt x="641075" y="1183722"/>
                            <a:pt x="423937" y="1089672"/>
                            <a:pt x="677" y="1118255"/>
                          </a:cubicBezTo>
                          <a:close/>
                        </a:path>
                        <a:path w="2315714" h="2315714" fill="none" extrusionOk="0">
                          <a:moveTo>
                            <a:pt x="677" y="1118255"/>
                          </a:moveTo>
                          <a:cubicBezTo>
                            <a:pt x="147379" y="501719"/>
                            <a:pt x="561587" y="-42699"/>
                            <a:pt x="1177661" y="169"/>
                          </a:cubicBezTo>
                          <a:cubicBezTo>
                            <a:pt x="1800735" y="9660"/>
                            <a:pt x="2274220" y="565177"/>
                            <a:pt x="2315714" y="115785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8FC53395-BB93-F7CD-F03D-B83AF073FF3C}"/>
                </a:ext>
              </a:extLst>
            </p:cNvPr>
            <p:cNvSpPr/>
            <p:nvPr/>
          </p:nvSpPr>
          <p:spPr>
            <a:xfrm rot="10800000">
              <a:off x="5283915" y="3554843"/>
              <a:ext cx="1624726" cy="1616550"/>
            </a:xfrm>
            <a:prstGeom prst="arc">
              <a:avLst>
                <a:gd name="adj1" fmla="val 10661576"/>
                <a:gd name="adj2" fmla="val 32739"/>
              </a:avLst>
            </a:prstGeom>
            <a:ln w="203200">
              <a:solidFill>
                <a:srgbClr val="002C61"/>
              </a:solidFill>
              <a:extLst>
                <a:ext uri="{C807C97D-BFC1-408E-A445-0C87EB9F89A2}">
                  <ask:lineSketchStyleProps xmlns:ask="http://schemas.microsoft.com/office/drawing/2018/sketchyshapes" sd="1219033472">
                    <a:custGeom>
                      <a:avLst/>
                      <a:gdLst>
                        <a:gd name="connsiteX0" fmla="*/ 677 w 2315714"/>
                        <a:gd name="connsiteY0" fmla="*/ 1118255 h 2315714"/>
                        <a:gd name="connsiteX1" fmla="*/ 1177661 w 2315714"/>
                        <a:gd name="connsiteY1" fmla="*/ 169 h 2315714"/>
                        <a:gd name="connsiteX2" fmla="*/ 2315714 w 2315714"/>
                        <a:gd name="connsiteY2" fmla="*/ 1157857 h 2315714"/>
                        <a:gd name="connsiteX3" fmla="*/ 1157857 w 2315714"/>
                        <a:gd name="connsiteY3" fmla="*/ 1157857 h 2315714"/>
                        <a:gd name="connsiteX4" fmla="*/ 677 w 2315714"/>
                        <a:gd name="connsiteY4" fmla="*/ 1118255 h 2315714"/>
                        <a:gd name="connsiteX0" fmla="*/ 677 w 2315714"/>
                        <a:gd name="connsiteY0" fmla="*/ 1118255 h 2315714"/>
                        <a:gd name="connsiteX1" fmla="*/ 1177661 w 2315714"/>
                        <a:gd name="connsiteY1" fmla="*/ 169 h 2315714"/>
                        <a:gd name="connsiteX2" fmla="*/ 2315714 w 2315714"/>
                        <a:gd name="connsiteY2" fmla="*/ 1157857 h 2315714"/>
                      </a:gdLst>
                      <a:ahLst/>
                      <a:cxnLst>
                        <a:cxn ang="0">
                          <a:pos x="connsiteX0" y="connsiteY0"/>
                        </a:cxn>
                        <a:cxn ang="0">
                          <a:pos x="connsiteX1" y="connsiteY1"/>
                        </a:cxn>
                        <a:cxn ang="0">
                          <a:pos x="connsiteX2" y="connsiteY2"/>
                        </a:cxn>
                      </a:cxnLst>
                      <a:rect l="l" t="t" r="r" b="b"/>
                      <a:pathLst>
                        <a:path w="2315714" h="2315714" stroke="0" extrusionOk="0">
                          <a:moveTo>
                            <a:pt x="677" y="1118255"/>
                          </a:moveTo>
                          <a:cubicBezTo>
                            <a:pt x="-41196" y="447723"/>
                            <a:pt x="470496" y="17704"/>
                            <a:pt x="1177661" y="169"/>
                          </a:cubicBezTo>
                          <a:cubicBezTo>
                            <a:pt x="1846246" y="18749"/>
                            <a:pt x="2274228" y="527430"/>
                            <a:pt x="2315714" y="1157857"/>
                          </a:cubicBezTo>
                          <a:cubicBezTo>
                            <a:pt x="2134345" y="1140990"/>
                            <a:pt x="1620418" y="1184674"/>
                            <a:pt x="1157857" y="1157857"/>
                          </a:cubicBezTo>
                          <a:cubicBezTo>
                            <a:pt x="641075" y="1183722"/>
                            <a:pt x="423937" y="1089672"/>
                            <a:pt x="677" y="1118255"/>
                          </a:cubicBezTo>
                          <a:close/>
                        </a:path>
                        <a:path w="2315714" h="2315714" fill="none" extrusionOk="0">
                          <a:moveTo>
                            <a:pt x="677" y="1118255"/>
                          </a:moveTo>
                          <a:cubicBezTo>
                            <a:pt x="147379" y="501719"/>
                            <a:pt x="561587" y="-42699"/>
                            <a:pt x="1177661" y="169"/>
                          </a:cubicBezTo>
                          <a:cubicBezTo>
                            <a:pt x="1800735" y="9660"/>
                            <a:pt x="2274220" y="565177"/>
                            <a:pt x="2315714" y="1157857"/>
                          </a:cubicBezTo>
                        </a:path>
                      </a:pathLst>
                    </a:custGeom>
                    <ask:type>
                      <ask:lineSketchNone/>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4" name="Title 1">
            <a:extLst>
              <a:ext uri="{FF2B5EF4-FFF2-40B4-BE49-F238E27FC236}">
                <a16:creationId xmlns:a16="http://schemas.microsoft.com/office/drawing/2014/main" id="{D8E2AD00-3419-CA01-E691-48C0468DDB53}"/>
              </a:ext>
            </a:extLst>
          </p:cNvPr>
          <p:cNvSpPr txBox="1">
            <a:spLocks/>
          </p:cNvSpPr>
          <p:nvPr/>
        </p:nvSpPr>
        <p:spPr>
          <a:xfrm>
            <a:off x="311700" y="445025"/>
            <a:ext cx="8520600" cy="572700"/>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A84E10"/>
                </a:solidFill>
                <a:latin typeface="Arial Narrow" panose="020B0606020202030204" pitchFamily="34" charset="0"/>
              </a:rPr>
              <a:t>PROJECT OBJECTIVES AND GOAL</a:t>
            </a:r>
          </a:p>
        </p:txBody>
      </p:sp>
      <p:sp>
        <p:nvSpPr>
          <p:cNvPr id="38" name="TextBox 37">
            <a:extLst>
              <a:ext uri="{FF2B5EF4-FFF2-40B4-BE49-F238E27FC236}">
                <a16:creationId xmlns:a16="http://schemas.microsoft.com/office/drawing/2014/main" id="{23754DAE-243C-C430-6895-0F98E75C1865}"/>
              </a:ext>
            </a:extLst>
          </p:cNvPr>
          <p:cNvSpPr txBox="1"/>
          <p:nvPr/>
        </p:nvSpPr>
        <p:spPr>
          <a:xfrm>
            <a:off x="3325906" y="5286991"/>
            <a:ext cx="2865122" cy="646331"/>
          </a:xfrm>
          <a:prstGeom prst="rect">
            <a:avLst/>
          </a:prstGeom>
          <a:noFill/>
        </p:spPr>
        <p:txBody>
          <a:bodyPr wrap="square">
            <a:spAutoFit/>
          </a:bodyPr>
          <a:lstStyle/>
          <a:p>
            <a:pPr algn="ctr"/>
            <a:r>
              <a:rPr lang="en-US" sz="1800" dirty="0">
                <a:latin typeface="Arial Narrow" panose="020B0606020202030204" pitchFamily="34" charset="0"/>
              </a:rPr>
              <a:t>Improved, </a:t>
            </a:r>
            <a:r>
              <a:rPr lang="en-US" sz="1800" dirty="0" err="1">
                <a:latin typeface="Arial Narrow" panose="020B0606020202030204" pitchFamily="34" charset="0"/>
              </a:rPr>
              <a:t>Enhancd</a:t>
            </a:r>
            <a:r>
              <a:rPr lang="en-US" sz="1800" dirty="0">
                <a:latin typeface="Arial Narrow" panose="020B0606020202030204" pitchFamily="34" charset="0"/>
              </a:rPr>
              <a:t> Functionality to Support SASD</a:t>
            </a:r>
          </a:p>
        </p:txBody>
      </p:sp>
      <p:sp>
        <p:nvSpPr>
          <p:cNvPr id="39" name="TextBox 38">
            <a:extLst>
              <a:ext uri="{FF2B5EF4-FFF2-40B4-BE49-F238E27FC236}">
                <a16:creationId xmlns:a16="http://schemas.microsoft.com/office/drawing/2014/main" id="{C63AD522-A664-79C7-CA8A-9FE39F22987E}"/>
              </a:ext>
            </a:extLst>
          </p:cNvPr>
          <p:cNvSpPr txBox="1"/>
          <p:nvPr/>
        </p:nvSpPr>
        <p:spPr>
          <a:xfrm>
            <a:off x="650841" y="1676498"/>
            <a:ext cx="2865122" cy="646331"/>
          </a:xfrm>
          <a:prstGeom prst="rect">
            <a:avLst/>
          </a:prstGeom>
          <a:noFill/>
        </p:spPr>
        <p:txBody>
          <a:bodyPr wrap="square">
            <a:spAutoFit/>
          </a:bodyPr>
          <a:lstStyle/>
          <a:p>
            <a:pPr algn="ctr"/>
            <a:r>
              <a:rPr lang="en-US" sz="1800" dirty="0">
                <a:latin typeface="Arial Narrow" panose="020B0606020202030204" pitchFamily="34" charset="0"/>
              </a:rPr>
              <a:t>Business Process </a:t>
            </a:r>
            <a:br>
              <a:rPr lang="en-US" sz="1800" dirty="0">
                <a:latin typeface="Arial Narrow" panose="020B0606020202030204" pitchFamily="34" charset="0"/>
              </a:rPr>
            </a:br>
            <a:r>
              <a:rPr lang="en-US" sz="1800" dirty="0">
                <a:latin typeface="Arial Narrow" panose="020B0606020202030204" pitchFamily="34" charset="0"/>
              </a:rPr>
              <a:t>Management Improvement</a:t>
            </a:r>
          </a:p>
        </p:txBody>
      </p:sp>
      <p:sp>
        <p:nvSpPr>
          <p:cNvPr id="41" name="TextBox 40">
            <a:extLst>
              <a:ext uri="{FF2B5EF4-FFF2-40B4-BE49-F238E27FC236}">
                <a16:creationId xmlns:a16="http://schemas.microsoft.com/office/drawing/2014/main" id="{1881121C-08A8-9B1B-D7ED-DE2B96369CF7}"/>
              </a:ext>
            </a:extLst>
          </p:cNvPr>
          <p:cNvSpPr txBox="1"/>
          <p:nvPr/>
        </p:nvSpPr>
        <p:spPr>
          <a:xfrm>
            <a:off x="5909532" y="1676497"/>
            <a:ext cx="3043536" cy="646331"/>
          </a:xfrm>
          <a:prstGeom prst="rect">
            <a:avLst/>
          </a:prstGeom>
          <a:noFill/>
        </p:spPr>
        <p:txBody>
          <a:bodyPr wrap="square">
            <a:spAutoFit/>
          </a:bodyPr>
          <a:lstStyle/>
          <a:p>
            <a:pPr algn="ctr"/>
            <a:r>
              <a:rPr lang="en-US" sz="1800" dirty="0">
                <a:latin typeface="Arial Narrow" panose="020B0606020202030204" pitchFamily="34" charset="0"/>
              </a:rPr>
              <a:t>Improved M</a:t>
            </a:r>
            <a:r>
              <a:rPr lang="en-US" dirty="0">
                <a:latin typeface="Arial Narrow" panose="020B0606020202030204" pitchFamily="34" charset="0"/>
              </a:rPr>
              <a:t>aintenance, Tracking and Accountability of SASD </a:t>
            </a:r>
          </a:p>
        </p:txBody>
      </p:sp>
      <p:sp>
        <p:nvSpPr>
          <p:cNvPr id="42" name="TextBox 41">
            <a:extLst>
              <a:ext uri="{FF2B5EF4-FFF2-40B4-BE49-F238E27FC236}">
                <a16:creationId xmlns:a16="http://schemas.microsoft.com/office/drawing/2014/main" id="{4D7A0A8B-7626-2648-ADD3-B8E6D552E94D}"/>
              </a:ext>
            </a:extLst>
          </p:cNvPr>
          <p:cNvSpPr txBox="1"/>
          <p:nvPr/>
        </p:nvSpPr>
        <p:spPr>
          <a:xfrm>
            <a:off x="8584597" y="5286990"/>
            <a:ext cx="3152477" cy="1200329"/>
          </a:xfrm>
          <a:prstGeom prst="rect">
            <a:avLst/>
          </a:prstGeom>
          <a:noFill/>
        </p:spPr>
        <p:txBody>
          <a:bodyPr wrap="square">
            <a:spAutoFit/>
          </a:bodyPr>
          <a:lstStyle/>
          <a:p>
            <a:pPr algn="ctr"/>
            <a:r>
              <a:rPr lang="en-US" sz="1800" b="1" dirty="0">
                <a:solidFill>
                  <a:srgbClr val="002C61"/>
                </a:solidFill>
                <a:latin typeface="Arial Narrow" panose="020B0606020202030204" pitchFamily="34" charset="0"/>
              </a:rPr>
              <a:t>GOAL: </a:t>
            </a:r>
            <a:r>
              <a:rPr lang="en-US" sz="1800" dirty="0">
                <a:latin typeface="Arial Narrow" panose="020B0606020202030204" pitchFamily="34" charset="0"/>
              </a:rPr>
              <a:t>A sustainable, stable Maximo 7.6.1.2 Upgrade with Spatial, Scheduler, Transportation, and Utilities’ Integrations</a:t>
            </a:r>
          </a:p>
        </p:txBody>
      </p:sp>
      <p:pic>
        <p:nvPicPr>
          <p:cNvPr id="52" name="Graphic 51" descr="Workflow outline">
            <a:extLst>
              <a:ext uri="{FF2B5EF4-FFF2-40B4-BE49-F238E27FC236}">
                <a16:creationId xmlns:a16="http://schemas.microsoft.com/office/drawing/2014/main" id="{9E9E1C2A-4BAD-32FE-30B0-8816A1ED20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6106" y="3083523"/>
            <a:ext cx="1485332" cy="1485332"/>
          </a:xfrm>
          <a:prstGeom prst="rect">
            <a:avLst/>
          </a:prstGeom>
        </p:spPr>
      </p:pic>
      <p:pic>
        <p:nvPicPr>
          <p:cNvPr id="54" name="Graphic 53" descr="Clipboard Mixed outline">
            <a:extLst>
              <a:ext uri="{FF2B5EF4-FFF2-40B4-BE49-F238E27FC236}">
                <a16:creationId xmlns:a16="http://schemas.microsoft.com/office/drawing/2014/main" id="{C10D02B0-A1F1-BE22-7B79-A9FBBB1DA6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59665" y="2975707"/>
            <a:ext cx="1593148" cy="1593148"/>
          </a:xfrm>
          <a:prstGeom prst="rect">
            <a:avLst/>
          </a:prstGeom>
        </p:spPr>
      </p:pic>
      <p:pic>
        <p:nvPicPr>
          <p:cNvPr id="58" name="Graphic 57" descr="Tools outline">
            <a:extLst>
              <a:ext uri="{FF2B5EF4-FFF2-40B4-BE49-F238E27FC236}">
                <a16:creationId xmlns:a16="http://schemas.microsoft.com/office/drawing/2014/main" id="{D13DF2E9-5B88-8822-3B06-DE37C36203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9990" y="3151763"/>
            <a:ext cx="1309507" cy="1309507"/>
          </a:xfrm>
          <a:prstGeom prst="rect">
            <a:avLst/>
          </a:prstGeom>
        </p:spPr>
      </p:pic>
      <p:pic>
        <p:nvPicPr>
          <p:cNvPr id="60" name="Graphic 59" descr="Trophy outline">
            <a:extLst>
              <a:ext uri="{FF2B5EF4-FFF2-40B4-BE49-F238E27FC236}">
                <a16:creationId xmlns:a16="http://schemas.microsoft.com/office/drawing/2014/main" id="{049FC810-59CE-499A-3B38-FCEB015F0A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50495" y="3161680"/>
            <a:ext cx="1309507" cy="1309507"/>
          </a:xfrm>
          <a:prstGeom prst="rect">
            <a:avLst/>
          </a:prstGeom>
        </p:spPr>
      </p:pic>
      <p:pic>
        <p:nvPicPr>
          <p:cNvPr id="61" name="Picture 60">
            <a:extLst>
              <a:ext uri="{FF2B5EF4-FFF2-40B4-BE49-F238E27FC236}">
                <a16:creationId xmlns:a16="http://schemas.microsoft.com/office/drawing/2014/main" id="{4729650E-2B8F-8521-78B5-9088FD71ACC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0160835" y="282097"/>
            <a:ext cx="1797112" cy="898556"/>
          </a:xfrm>
          <a:prstGeom prst="rect">
            <a:avLst/>
          </a:prstGeom>
          <a:effectLst>
            <a:glow rad="1473200">
              <a:schemeClr val="bg1">
                <a:alpha val="32000"/>
              </a:schemeClr>
            </a:glow>
          </a:effectLst>
        </p:spPr>
      </p:pic>
    </p:spTree>
    <p:extLst>
      <p:ext uri="{BB962C8B-B14F-4D97-AF65-F5344CB8AC3E}">
        <p14:creationId xmlns:p14="http://schemas.microsoft.com/office/powerpoint/2010/main" val="35674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safety vest and hardhat holding a pipe&#10;&#10;Description automatically generated">
            <a:extLst>
              <a:ext uri="{FF2B5EF4-FFF2-40B4-BE49-F238E27FC236}">
                <a16:creationId xmlns:a16="http://schemas.microsoft.com/office/drawing/2014/main" id="{F97CF861-56D3-8C53-9CE0-B7968BCB547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252" r="17081"/>
          <a:stretch/>
        </p:blipFill>
        <p:spPr>
          <a:xfrm>
            <a:off x="7682629" y="-1"/>
            <a:ext cx="4509372" cy="6857999"/>
          </a:xfrm>
          <a:prstGeom prst="rect">
            <a:avLst/>
          </a:prstGeom>
        </p:spPr>
      </p:pic>
      <p:sp>
        <p:nvSpPr>
          <p:cNvPr id="2" name="Content Placeholder 2">
            <a:extLst>
              <a:ext uri="{FF2B5EF4-FFF2-40B4-BE49-F238E27FC236}">
                <a16:creationId xmlns:a16="http://schemas.microsoft.com/office/drawing/2014/main" id="{1363A6F3-2363-2DD2-A526-47C8315A028E}"/>
              </a:ext>
            </a:extLst>
          </p:cNvPr>
          <p:cNvSpPr>
            <a:spLocks noGrp="1"/>
          </p:cNvSpPr>
          <p:nvPr/>
        </p:nvSpPr>
        <p:spPr>
          <a:xfrm>
            <a:off x="578431" y="775143"/>
            <a:ext cx="6633205" cy="530770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5"/>
              </a:spcBef>
              <a:spcAft>
                <a:spcPts val="225"/>
              </a:spcAft>
              <a:buNone/>
            </a:pPr>
            <a:r>
              <a:rPr lang="en-US" sz="3200" b="1" dirty="0">
                <a:solidFill>
                  <a:srgbClr val="A84E10"/>
                </a:solidFill>
                <a:latin typeface="Arial Narrow" panose="020B0606020202030204" pitchFamily="34" charset="0"/>
                <a:cs typeface="Times New Roman" panose="02020603050405020304" pitchFamily="18" charset="0"/>
              </a:rPr>
              <a:t>PERFORMANCE TESTING</a:t>
            </a:r>
            <a:br>
              <a:rPr lang="en-US" sz="1800" b="1" dirty="0">
                <a:solidFill>
                  <a:srgbClr val="90B8D6"/>
                </a:solidFill>
                <a:latin typeface="Arial Narrow" panose="020B0606020202030204" pitchFamily="34" charset="0"/>
                <a:cs typeface="Times New Roman" panose="02020603050405020304" pitchFamily="18" charset="0"/>
              </a:rPr>
            </a:br>
            <a:endParaRPr lang="en-US" sz="1800" b="1" dirty="0">
              <a:solidFill>
                <a:srgbClr val="90B8D6"/>
              </a:solidFill>
              <a:latin typeface="Arial Narrow" panose="020B0606020202030204" pitchFamily="34" charset="0"/>
              <a:cs typeface="Times New Roman" panose="02020603050405020304" pitchFamily="18" charset="0"/>
            </a:endParaRPr>
          </a:p>
          <a:p>
            <a:pPr marL="0" indent="0">
              <a:lnSpc>
                <a:spcPct val="150000"/>
              </a:lnSpc>
              <a:spcBef>
                <a:spcPts val="225"/>
              </a:spcBef>
              <a:spcAft>
                <a:spcPts val="225"/>
              </a:spcAft>
              <a:buNone/>
            </a:pPr>
            <a:r>
              <a:rPr lang="en-GB" sz="1800" u="none" strike="noStrike" dirty="0">
                <a:effectLst/>
                <a:latin typeface="Arial Narrow" panose="020B0606020202030204" pitchFamily="34" charset="0"/>
                <a:ea typeface="Arial" panose="020B0604020202020204" pitchFamily="34" charset="0"/>
              </a:rPr>
              <a:t>Under this agreement, the client introduced performance testing as a requirement for the implementation. Hardware requirements discussions were held, and SacSewer decided to purchase the ‘Ferrari’ of hardware. It was </a:t>
            </a:r>
            <a:r>
              <a:rPr lang="en-GB" sz="1800" dirty="0">
                <a:latin typeface="Arial Narrow" panose="020B0606020202030204" pitchFamily="34" charset="0"/>
                <a:ea typeface="Arial" panose="020B0604020202020204" pitchFamily="34" charset="0"/>
              </a:rPr>
              <a:t>ordered in the midst of the COVID outbreak and was delayed almost eight (8) months. </a:t>
            </a:r>
            <a:br>
              <a:rPr lang="en-GB" sz="1800" dirty="0">
                <a:latin typeface="Arial Narrow" panose="020B0606020202030204" pitchFamily="34" charset="0"/>
                <a:ea typeface="Arial" panose="020B0604020202020204" pitchFamily="34" charset="0"/>
              </a:rPr>
            </a:br>
            <a:br>
              <a:rPr lang="en-GB" sz="1800" dirty="0">
                <a:latin typeface="Arial Narrow" panose="020B0606020202030204" pitchFamily="34" charset="0"/>
                <a:ea typeface="Arial" panose="020B0604020202020204" pitchFamily="34" charset="0"/>
              </a:rPr>
            </a:br>
            <a:r>
              <a:rPr lang="en-GB" sz="1800" dirty="0">
                <a:latin typeface="Arial Narrow" panose="020B0606020202030204" pitchFamily="34" charset="0"/>
                <a:ea typeface="Arial" panose="020B0604020202020204" pitchFamily="34" charset="0"/>
              </a:rPr>
              <a:t>This put the project roll-out in jeopardy. The team decided to spin up one of the environments on </a:t>
            </a:r>
            <a:r>
              <a:rPr lang="en-GB" sz="1800" dirty="0">
                <a:latin typeface="Arial Narrow" panose="020B0606020202030204" pitchFamily="34" charset="0"/>
              </a:rPr>
              <a:t>Virtual Machine’s (VM) and use </a:t>
            </a:r>
            <a:r>
              <a:rPr lang="en-GB" sz="1800" dirty="0" err="1">
                <a:latin typeface="Arial Narrow" panose="020B0606020202030204" pitchFamily="34" charset="0"/>
              </a:rPr>
              <a:t>MaxTAF</a:t>
            </a:r>
            <a:r>
              <a:rPr lang="en-GB" sz="1800" dirty="0">
                <a:latin typeface="Arial Narrow" panose="020B0606020202030204" pitchFamily="34" charset="0"/>
              </a:rPr>
              <a:t>,</a:t>
            </a:r>
            <a:r>
              <a:rPr lang="en-US" sz="1800" dirty="0">
                <a:latin typeface="Arial Narrow" panose="020B0606020202030204" pitchFamily="34" charset="0"/>
              </a:rPr>
              <a:t> a specialized solution for automated IBM Maximo testing, to conduct performance testing</a:t>
            </a:r>
            <a:r>
              <a:rPr lang="en-GB" sz="1800" dirty="0">
                <a:latin typeface="Arial Narrow" panose="020B0606020202030204" pitchFamily="34" charset="0"/>
              </a:rPr>
              <a:t>. The </a:t>
            </a:r>
            <a:r>
              <a:rPr lang="en-GB" sz="1800" dirty="0">
                <a:latin typeface="Arial Narrow" panose="020B0606020202030204" pitchFamily="34" charset="0"/>
                <a:ea typeface="Arial" panose="020B0604020202020204" pitchFamily="34" charset="0"/>
              </a:rPr>
              <a:t>VM’s were a no-go.</a:t>
            </a:r>
            <a:endParaRPr lang="en-US" sz="1800" dirty="0">
              <a:latin typeface="Arial Narrow" panose="020B0606020202030204" pitchFamily="34" charset="0"/>
            </a:endParaRPr>
          </a:p>
        </p:txBody>
      </p:sp>
    </p:spTree>
    <p:extLst>
      <p:ext uri="{BB962C8B-B14F-4D97-AF65-F5344CB8AC3E}">
        <p14:creationId xmlns:p14="http://schemas.microsoft.com/office/powerpoint/2010/main" val="361618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Google Shape;55;p13"/>
          <p:cNvSpPr txBox="1">
            <a:spLocks noGrp="1"/>
          </p:cNvSpPr>
          <p:nvPr>
            <p:ph type="body" idx="1"/>
          </p:nvPr>
        </p:nvSpPr>
        <p:spPr>
          <a:xfrm>
            <a:off x="578431" y="2965127"/>
            <a:ext cx="4243589" cy="4428828"/>
          </a:xfrm>
          <a:prstGeom prst="rect">
            <a:avLst/>
          </a:prstGeom>
        </p:spPr>
        <p:txBody>
          <a:bodyPr spcFirstLastPara="1" vert="horz" lIns="91440" tIns="45720" rIns="91440" bIns="45720" rtlCol="0" anchorCtr="0">
            <a:normAutofit/>
          </a:bodyPr>
          <a:lstStyle/>
          <a:p>
            <a:pPr marL="0" indent="0">
              <a:buNone/>
            </a:pPr>
            <a:r>
              <a:rPr lang="en-US" dirty="0">
                <a:latin typeface="Arial Narrow" panose="020B0606020202030204" pitchFamily="34" charset="0"/>
              </a:rPr>
              <a:t>User Journey Concept, Performance Orchestration, Test Execution, and Reporting.</a:t>
            </a:r>
          </a:p>
          <a:p>
            <a:pPr marL="0" indent="0">
              <a:spcBef>
                <a:spcPts val="1600"/>
              </a:spcBef>
              <a:spcAft>
                <a:spcPts val="1600"/>
              </a:spcAft>
              <a:buNone/>
            </a:pPr>
            <a:r>
              <a:rPr lang="en-US" sz="1800" dirty="0">
                <a:latin typeface="Arial Narrow" panose="020B0606020202030204" pitchFamily="34" charset="0"/>
              </a:rPr>
              <a:t>3 minutes duration</a:t>
            </a:r>
          </a:p>
        </p:txBody>
      </p:sp>
      <p:pic>
        <p:nvPicPr>
          <p:cNvPr id="3" name="Picture 2" descr="Close-up of a camera lens">
            <a:extLst>
              <a:ext uri="{FF2B5EF4-FFF2-40B4-BE49-F238E27FC236}">
                <a16:creationId xmlns:a16="http://schemas.microsoft.com/office/drawing/2014/main" id="{126A7076-DE27-1AE3-C7B9-161B6E663B5B}"/>
              </a:ext>
            </a:extLst>
          </p:cNvPr>
          <p:cNvPicPr>
            <a:picLocks noChangeAspect="1"/>
          </p:cNvPicPr>
          <p:nvPr/>
        </p:nvPicPr>
        <p:blipFill rotWithShape="1">
          <a:blip r:embed="rId3">
            <a:extLst>
              <a:ext uri="{28A0092B-C50C-407E-A947-70E740481C1C}">
                <a14:useLocalDpi xmlns:a14="http://schemas.microsoft.com/office/drawing/2010/main" val="0"/>
              </a:ext>
            </a:extLst>
          </a:blip>
          <a:srcRect l="35351" r="1148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Content Placeholder 2">
            <a:extLst>
              <a:ext uri="{FF2B5EF4-FFF2-40B4-BE49-F238E27FC236}">
                <a16:creationId xmlns:a16="http://schemas.microsoft.com/office/drawing/2014/main" id="{8CF9C6FF-AF25-B6C0-FC2D-2A4C248E4874}"/>
              </a:ext>
            </a:extLst>
          </p:cNvPr>
          <p:cNvSpPr>
            <a:spLocks noGrp="1"/>
          </p:cNvSpPr>
          <p:nvPr/>
        </p:nvSpPr>
        <p:spPr>
          <a:xfrm>
            <a:off x="578431" y="775143"/>
            <a:ext cx="6044791" cy="1665565"/>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5"/>
              </a:spcBef>
              <a:spcAft>
                <a:spcPts val="225"/>
              </a:spcAft>
              <a:buNone/>
            </a:pPr>
            <a:r>
              <a:rPr lang="en-US" sz="3200" b="1" dirty="0">
                <a:solidFill>
                  <a:srgbClr val="A84E10"/>
                </a:solidFill>
                <a:latin typeface="Arial Narrow" panose="020B0606020202030204" pitchFamily="34" charset="0"/>
                <a:cs typeface="Times New Roman" panose="02020603050405020304" pitchFamily="18" charset="0"/>
              </a:rPr>
              <a:t>HOW DOES </a:t>
            </a:r>
            <a:br>
              <a:rPr lang="en-US" sz="3200" b="1" dirty="0">
                <a:solidFill>
                  <a:srgbClr val="A84E10"/>
                </a:solidFill>
                <a:latin typeface="Arial Narrow" panose="020B0606020202030204" pitchFamily="34" charset="0"/>
                <a:cs typeface="Times New Roman" panose="02020603050405020304" pitchFamily="18" charset="0"/>
              </a:rPr>
            </a:br>
            <a:r>
              <a:rPr lang="en-US" sz="3200" b="1" dirty="0">
                <a:solidFill>
                  <a:srgbClr val="A84E10"/>
                </a:solidFill>
                <a:latin typeface="Arial Narrow" panose="020B0606020202030204" pitchFamily="34" charset="0"/>
                <a:cs typeface="Times New Roman" panose="02020603050405020304" pitchFamily="18" charset="0"/>
              </a:rPr>
              <a:t>PERFORMANCE </a:t>
            </a:r>
            <a:br>
              <a:rPr lang="en-US" sz="3200" b="1" dirty="0">
                <a:solidFill>
                  <a:srgbClr val="A84E10"/>
                </a:solidFill>
                <a:latin typeface="Arial Narrow" panose="020B0606020202030204" pitchFamily="34" charset="0"/>
                <a:cs typeface="Times New Roman" panose="02020603050405020304" pitchFamily="18" charset="0"/>
              </a:rPr>
            </a:br>
            <a:r>
              <a:rPr lang="en-US" sz="3200" b="1" dirty="0">
                <a:solidFill>
                  <a:srgbClr val="A84E10"/>
                </a:solidFill>
                <a:latin typeface="Arial Narrow" panose="020B0606020202030204" pitchFamily="34" charset="0"/>
                <a:cs typeface="Times New Roman" panose="02020603050405020304" pitchFamily="18" charset="0"/>
              </a:rPr>
              <a:t>TESTING WORK?</a:t>
            </a:r>
            <a:endParaRPr lang="en-US" sz="1800" b="1" dirty="0">
              <a:solidFill>
                <a:srgbClr val="90B8D6"/>
              </a:solidFill>
              <a:latin typeface="Arial Narrow" panose="020B0606020202030204" pitchFamily="34" charset="0"/>
              <a:cs typeface="Times New Roman" panose="02020603050405020304" pitchFamily="18" charset="0"/>
            </a:endParaRPr>
          </a:p>
        </p:txBody>
      </p:sp>
      <p:pic>
        <p:nvPicPr>
          <p:cNvPr id="8" name="Graphic 7" descr="Play with solid fill">
            <a:extLst>
              <a:ext uri="{FF2B5EF4-FFF2-40B4-BE49-F238E27FC236}">
                <a16:creationId xmlns:a16="http://schemas.microsoft.com/office/drawing/2014/main" id="{6669F659-34FC-63FB-5697-B942AB5FC0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2108" y="1975021"/>
            <a:ext cx="2907957" cy="2907957"/>
          </a:xfrm>
          <a:prstGeom prst="rect">
            <a:avLst/>
          </a:prstGeom>
          <a:effectLst>
            <a:glow rad="139700">
              <a:schemeClr val="accent3">
                <a:satMod val="175000"/>
                <a:alpha val="40000"/>
              </a:schemeClr>
            </a:glo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532</Words>
  <Application>Microsoft Office PowerPoint</Application>
  <PresentationFormat>Widescreen</PresentationFormat>
  <Paragraphs>68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Wingdings</vt:lpstr>
      <vt:lpstr>Office Theme</vt:lpstr>
      <vt:lpstr>HOW PERFORMANCE TESTING WAS LEVERAGED  TO ENSURE MAXIMO UPGRADE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JOIN US IN OUR BREAKOUT ROOM.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PERFORMANCE TESTING WAS LEVERAGED  TO ENSURE MAXIMO UPGRADE SUCCESS</dc:title>
  <dc:creator>Sarah Philbin</dc:creator>
  <cp:lastModifiedBy>Jaysun Howell</cp:lastModifiedBy>
  <cp:revision>11</cp:revision>
  <dcterms:created xsi:type="dcterms:W3CDTF">2023-10-19T01:49:48Z</dcterms:created>
  <dcterms:modified xsi:type="dcterms:W3CDTF">2023-11-07T15:55:36Z</dcterms:modified>
</cp:coreProperties>
</file>