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7" r:id="rId5"/>
    <p:sldMasterId id="2147483725" r:id="rId6"/>
    <p:sldMasterId id="2147483762" r:id="rId7"/>
    <p:sldMasterId id="2147483791" r:id="rId8"/>
  </p:sldMasterIdLst>
  <p:notesMasterIdLst>
    <p:notesMasterId r:id="rId26"/>
  </p:notesMasterIdLst>
  <p:handoutMasterIdLst>
    <p:handoutMasterId r:id="rId27"/>
  </p:handoutMasterIdLst>
  <p:sldIdLst>
    <p:sldId id="446" r:id="rId9"/>
    <p:sldId id="727" r:id="rId10"/>
    <p:sldId id="437" r:id="rId11"/>
    <p:sldId id="2076137648" r:id="rId12"/>
    <p:sldId id="576" r:id="rId13"/>
    <p:sldId id="577" r:id="rId14"/>
    <p:sldId id="438" r:id="rId15"/>
    <p:sldId id="472" r:id="rId16"/>
    <p:sldId id="2076137643" r:id="rId17"/>
    <p:sldId id="2076137644" r:id="rId18"/>
    <p:sldId id="2076137645" r:id="rId19"/>
    <p:sldId id="2076137647" r:id="rId20"/>
    <p:sldId id="2076137560" r:id="rId21"/>
    <p:sldId id="2076137649" r:id="rId22"/>
    <p:sldId id="2076137646" r:id="rId23"/>
    <p:sldId id="6589" r:id="rId24"/>
    <p:sldId id="20761375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235153-7464-441C-8453-400EEFF774F4}">
          <p14:sldIdLst>
            <p14:sldId id="446"/>
            <p14:sldId id="727"/>
            <p14:sldId id="437"/>
            <p14:sldId id="2076137648"/>
            <p14:sldId id="576"/>
            <p14:sldId id="577"/>
            <p14:sldId id="438"/>
            <p14:sldId id="472"/>
            <p14:sldId id="2076137643"/>
            <p14:sldId id="2076137644"/>
            <p14:sldId id="2076137645"/>
            <p14:sldId id="2076137647"/>
            <p14:sldId id="2076137560"/>
            <p14:sldId id="2076137649"/>
            <p14:sldId id="2076137646"/>
            <p14:sldId id="6589"/>
            <p14:sldId id="20761375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Wood" initials="AW" lastIdx="52" clrIdx="0">
    <p:extLst>
      <p:ext uri="{19B8F6BF-5375-455C-9EA6-DF929625EA0E}">
        <p15:presenceInfo xmlns:p15="http://schemas.microsoft.com/office/powerpoint/2012/main" userId="S::awood@prometheusgroup.com::125f1147-9867-4957-a025-d4e6c69ab9c9" providerId="AD"/>
      </p:ext>
    </p:extLst>
  </p:cmAuthor>
  <p:cmAuthor id="2" name="Kayla Swaim" initials="KS" lastIdx="25" clrIdx="1">
    <p:extLst>
      <p:ext uri="{19B8F6BF-5375-455C-9EA6-DF929625EA0E}">
        <p15:presenceInfo xmlns:p15="http://schemas.microsoft.com/office/powerpoint/2012/main" userId="S::kswaim@prometheusgroup.com::80e2a707-eaeb-4191-9307-f970da4dd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64"/>
    <a:srgbClr val="19B0F3"/>
    <a:srgbClr val="E6E6E6"/>
    <a:srgbClr val="E32121"/>
    <a:srgbClr val="EC6666"/>
    <a:srgbClr val="E63A3A"/>
    <a:srgbClr val="00E4EA"/>
    <a:srgbClr val="02AD7A"/>
    <a:srgbClr val="9B2125"/>
    <a:srgbClr val="42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EBBBCC-DAD2-459C-BE2E-F6DE35CF9A2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4" autoAdjust="0"/>
    <p:restoredTop sz="94660"/>
  </p:normalViewPr>
  <p:slideViewPr>
    <p:cSldViewPr snapToGrid="0">
      <p:cViewPr varScale="1">
        <p:scale>
          <a:sx n="62" d="100"/>
          <a:sy n="62" d="100"/>
        </p:scale>
        <p:origin x="5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D1DB4-94EB-497B-89D0-730B0B30433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</dgm:pt>
    <dgm:pt modelId="{EFFD9487-27B9-4FEE-80CC-E11013D1A17A}">
      <dgm:prSet phldrT="[Text]"/>
      <dgm:spPr/>
      <dgm:t>
        <a:bodyPr/>
        <a:lstStyle/>
        <a:p>
          <a:r>
            <a:rPr lang="en-US" dirty="0"/>
            <a:t>Assess</a:t>
          </a:r>
        </a:p>
      </dgm:t>
    </dgm:pt>
    <dgm:pt modelId="{41BB6959-E1FF-4B50-A49E-F704E6113C4D}" type="parTrans" cxnId="{CDB4C533-E4E2-494C-9A3A-F2ABE6795DB2}">
      <dgm:prSet/>
      <dgm:spPr/>
      <dgm:t>
        <a:bodyPr/>
        <a:lstStyle/>
        <a:p>
          <a:endParaRPr lang="en-US"/>
        </a:p>
      </dgm:t>
    </dgm:pt>
    <dgm:pt modelId="{CC52D10F-4893-4486-AF3E-7F0207E6C94C}" type="sibTrans" cxnId="{CDB4C533-E4E2-494C-9A3A-F2ABE6795DB2}">
      <dgm:prSet/>
      <dgm:spPr/>
      <dgm:t>
        <a:bodyPr/>
        <a:lstStyle/>
        <a:p>
          <a:endParaRPr lang="en-US"/>
        </a:p>
      </dgm:t>
    </dgm:pt>
    <dgm:pt modelId="{560E1ECA-0774-4261-A69C-B3299E2FBEC6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/>
            <a:t>Deploy</a:t>
          </a:r>
          <a:endParaRPr lang="en-US" dirty="0"/>
        </a:p>
      </dgm:t>
    </dgm:pt>
    <dgm:pt modelId="{55244EC3-E0B3-406D-9BB6-EC68478E6D3C}" type="parTrans" cxnId="{75828987-A3D7-4E3E-B560-F25E7AD2F075}">
      <dgm:prSet/>
      <dgm:spPr/>
      <dgm:t>
        <a:bodyPr/>
        <a:lstStyle/>
        <a:p>
          <a:endParaRPr lang="en-US"/>
        </a:p>
      </dgm:t>
    </dgm:pt>
    <dgm:pt modelId="{E655E883-F9A2-4458-98AD-DF19A5921348}" type="sibTrans" cxnId="{75828987-A3D7-4E3E-B560-F25E7AD2F075}">
      <dgm:prSet/>
      <dgm:spPr/>
      <dgm:t>
        <a:bodyPr/>
        <a:lstStyle/>
        <a:p>
          <a:endParaRPr lang="en-US"/>
        </a:p>
      </dgm:t>
    </dgm:pt>
    <dgm:pt modelId="{2E07021F-FC47-4EAF-9E07-B9BE27421B0E}">
      <dgm:prSet phldrT="[Text]"/>
      <dgm:spPr/>
      <dgm:t>
        <a:bodyPr/>
        <a:lstStyle/>
        <a:p>
          <a:r>
            <a:rPr lang="en-US"/>
            <a:t>Propose</a:t>
          </a:r>
          <a:endParaRPr lang="en-US" dirty="0"/>
        </a:p>
      </dgm:t>
    </dgm:pt>
    <dgm:pt modelId="{A52440B1-3691-452D-AF3B-690AC3BD7FB6}" type="parTrans" cxnId="{36802ADE-C12B-4458-814B-E07F184D2279}">
      <dgm:prSet/>
      <dgm:spPr/>
      <dgm:t>
        <a:bodyPr/>
        <a:lstStyle/>
        <a:p>
          <a:endParaRPr lang="en-US"/>
        </a:p>
      </dgm:t>
    </dgm:pt>
    <dgm:pt modelId="{49AB2648-8B23-459B-A860-48FD9C6CD0BA}" type="sibTrans" cxnId="{36802ADE-C12B-4458-814B-E07F184D2279}">
      <dgm:prSet/>
      <dgm:spPr/>
      <dgm:t>
        <a:bodyPr/>
        <a:lstStyle/>
        <a:p>
          <a:endParaRPr lang="en-US"/>
        </a:p>
      </dgm:t>
    </dgm:pt>
    <dgm:pt modelId="{7A250085-2962-4A27-B187-EFDD17E6BAD0}">
      <dgm:prSet phldrT="[Text]"/>
      <dgm:spPr/>
      <dgm:t>
        <a:bodyPr/>
        <a:lstStyle/>
        <a:p>
          <a:r>
            <a:rPr lang="en-US" dirty="0"/>
            <a:t>Understand Current State</a:t>
          </a:r>
        </a:p>
      </dgm:t>
    </dgm:pt>
    <dgm:pt modelId="{8DFB4DE3-A903-43B7-B858-AF23D534345C}" type="parTrans" cxnId="{AC5779C2-8645-4903-9CE1-9A37A2A8C33E}">
      <dgm:prSet/>
      <dgm:spPr/>
      <dgm:t>
        <a:bodyPr/>
        <a:lstStyle/>
        <a:p>
          <a:endParaRPr lang="en-US"/>
        </a:p>
      </dgm:t>
    </dgm:pt>
    <dgm:pt modelId="{83EEA2A4-1671-4117-ACD6-3CF1C9B86A1C}" type="sibTrans" cxnId="{AC5779C2-8645-4903-9CE1-9A37A2A8C33E}">
      <dgm:prSet/>
      <dgm:spPr/>
      <dgm:t>
        <a:bodyPr/>
        <a:lstStyle/>
        <a:p>
          <a:endParaRPr lang="en-US"/>
        </a:p>
      </dgm:t>
    </dgm:pt>
    <dgm:pt modelId="{BF4A493F-C304-4051-86A5-D9BACF2B551D}">
      <dgm:prSet phldrT="[Text]"/>
      <dgm:spPr/>
      <dgm:t>
        <a:bodyPr/>
        <a:lstStyle/>
        <a:p>
          <a:r>
            <a:rPr lang="en-US" dirty="0"/>
            <a:t>Highlight Best Practices</a:t>
          </a:r>
        </a:p>
      </dgm:t>
    </dgm:pt>
    <dgm:pt modelId="{DD17D9D7-BFB0-41A4-A682-BF17211F5C61}" type="parTrans" cxnId="{A8CE97E7-6791-4FBC-8749-9D8F66643A47}">
      <dgm:prSet/>
      <dgm:spPr/>
      <dgm:t>
        <a:bodyPr/>
        <a:lstStyle/>
        <a:p>
          <a:endParaRPr lang="en-US"/>
        </a:p>
      </dgm:t>
    </dgm:pt>
    <dgm:pt modelId="{391577F2-4F65-40B1-BBBA-67921E97A0FB}" type="sibTrans" cxnId="{A8CE97E7-6791-4FBC-8749-9D8F66643A47}">
      <dgm:prSet/>
      <dgm:spPr/>
      <dgm:t>
        <a:bodyPr/>
        <a:lstStyle/>
        <a:p>
          <a:endParaRPr lang="en-US"/>
        </a:p>
      </dgm:t>
    </dgm:pt>
    <dgm:pt modelId="{0EBE9FF9-43D7-47D0-8562-0C35A677857D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/>
            <a:t>Develop a Governance Roadmap</a:t>
          </a:r>
        </a:p>
        <a:p>
          <a:r>
            <a:rPr lang="en-US" dirty="0"/>
            <a:t>Identify People and Process Gaps</a:t>
          </a:r>
        </a:p>
      </dgm:t>
    </dgm:pt>
    <dgm:pt modelId="{E0543B26-BCDC-4CE7-8B2F-4408C8C5486E}" type="parTrans" cxnId="{86A2D44D-1D9C-4971-A3A1-0E9E6800DA87}">
      <dgm:prSet/>
      <dgm:spPr/>
      <dgm:t>
        <a:bodyPr/>
        <a:lstStyle/>
        <a:p>
          <a:endParaRPr lang="en-US"/>
        </a:p>
      </dgm:t>
    </dgm:pt>
    <dgm:pt modelId="{8C1949AD-AD11-40BA-86FE-29AA87E96E4C}" type="sibTrans" cxnId="{86A2D44D-1D9C-4971-A3A1-0E9E6800DA87}">
      <dgm:prSet/>
      <dgm:spPr/>
      <dgm:t>
        <a:bodyPr/>
        <a:lstStyle/>
        <a:p>
          <a:endParaRPr lang="en-US"/>
        </a:p>
      </dgm:t>
    </dgm:pt>
    <dgm:pt modelId="{192AA8A6-F8CB-47BD-A33B-9FD8CF72CC75}">
      <dgm:prSet phldrT="[Text]"/>
      <dgm:spPr/>
      <dgm:t>
        <a:bodyPr/>
        <a:lstStyle/>
        <a:p>
          <a:r>
            <a:rPr lang="en-US" dirty="0"/>
            <a:t>Determine Objectives</a:t>
          </a:r>
        </a:p>
      </dgm:t>
    </dgm:pt>
    <dgm:pt modelId="{03A40FDD-FAF8-4B99-AE27-71AFD356F72B}" type="parTrans" cxnId="{F8F63E0C-F090-48BF-BAB2-5E6413BEBDBA}">
      <dgm:prSet/>
      <dgm:spPr/>
      <dgm:t>
        <a:bodyPr/>
        <a:lstStyle/>
        <a:p>
          <a:endParaRPr lang="en-US"/>
        </a:p>
      </dgm:t>
    </dgm:pt>
    <dgm:pt modelId="{D57234C4-8423-476C-93E3-FA89B0995D87}" type="sibTrans" cxnId="{F8F63E0C-F090-48BF-BAB2-5E6413BEBDBA}">
      <dgm:prSet/>
      <dgm:spPr/>
      <dgm:t>
        <a:bodyPr/>
        <a:lstStyle/>
        <a:p>
          <a:endParaRPr lang="en-US"/>
        </a:p>
      </dgm:t>
    </dgm:pt>
    <dgm:pt modelId="{F612545E-1960-4F7F-BE2E-77563A408922}">
      <dgm:prSet phldrT="[Text]"/>
      <dgm:spPr/>
      <dgm:t>
        <a:bodyPr/>
        <a:lstStyle/>
        <a:p>
          <a:r>
            <a:rPr lang="en-US" dirty="0"/>
            <a:t>Evaluate Organizational Needs</a:t>
          </a:r>
        </a:p>
        <a:p>
          <a:r>
            <a:rPr lang="en-US" dirty="0"/>
            <a:t>Develop Goals and Approach</a:t>
          </a:r>
        </a:p>
      </dgm:t>
    </dgm:pt>
    <dgm:pt modelId="{9401B443-A74E-4BB7-AF03-48AF07646A04}" type="parTrans" cxnId="{82DA2AC3-979A-4E5D-B982-14F7660E13E7}">
      <dgm:prSet/>
      <dgm:spPr/>
      <dgm:t>
        <a:bodyPr/>
        <a:lstStyle/>
        <a:p>
          <a:endParaRPr lang="en-US"/>
        </a:p>
      </dgm:t>
    </dgm:pt>
    <dgm:pt modelId="{EA828E69-8FE8-4E45-A173-574D8B59F578}" type="sibTrans" cxnId="{82DA2AC3-979A-4E5D-B982-14F7660E13E7}">
      <dgm:prSet/>
      <dgm:spPr/>
      <dgm:t>
        <a:bodyPr/>
        <a:lstStyle/>
        <a:p>
          <a:endParaRPr lang="en-US"/>
        </a:p>
      </dgm:t>
    </dgm:pt>
    <dgm:pt modelId="{EB20B9E8-CFBE-46E0-A0CA-E4B2278264DC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Align</a:t>
          </a:r>
          <a:endParaRPr lang="en-US" dirty="0"/>
        </a:p>
      </dgm:t>
    </dgm:pt>
    <dgm:pt modelId="{47780CFB-F5F7-4D70-936B-84F0F81B2DB8}" type="parTrans" cxnId="{1A55FD74-53E0-4502-9055-AA01C456901F}">
      <dgm:prSet/>
      <dgm:spPr/>
      <dgm:t>
        <a:bodyPr/>
        <a:lstStyle/>
        <a:p>
          <a:endParaRPr lang="en-US"/>
        </a:p>
      </dgm:t>
    </dgm:pt>
    <dgm:pt modelId="{F5A13BC2-A39A-46E4-9173-4B9308BE1B6E}" type="sibTrans" cxnId="{1A55FD74-53E0-4502-9055-AA01C456901F}">
      <dgm:prSet/>
      <dgm:spPr/>
      <dgm:t>
        <a:bodyPr/>
        <a:lstStyle/>
        <a:p>
          <a:endParaRPr lang="en-US"/>
        </a:p>
      </dgm:t>
    </dgm:pt>
    <dgm:pt modelId="{95735B81-8071-400B-BE8B-4C2F2034C188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/>
            <a:t>Build Operational Structures</a:t>
          </a:r>
        </a:p>
      </dgm:t>
    </dgm:pt>
    <dgm:pt modelId="{B93D5524-C410-4ACA-BF45-B4E486F33244}" type="parTrans" cxnId="{23CA1FB9-79EC-438A-911D-86C7606D7209}">
      <dgm:prSet/>
      <dgm:spPr/>
      <dgm:t>
        <a:bodyPr/>
        <a:lstStyle/>
        <a:p>
          <a:endParaRPr lang="en-US"/>
        </a:p>
      </dgm:t>
    </dgm:pt>
    <dgm:pt modelId="{88BD2463-823E-4E16-BB37-D430A1C4A324}" type="sibTrans" cxnId="{23CA1FB9-79EC-438A-911D-86C7606D7209}">
      <dgm:prSet/>
      <dgm:spPr/>
      <dgm:t>
        <a:bodyPr/>
        <a:lstStyle/>
        <a:p>
          <a:endParaRPr lang="en-US"/>
        </a:p>
      </dgm:t>
    </dgm:pt>
    <dgm:pt modelId="{9F6E33AC-8528-4FDC-B310-68AE5E9C474B}">
      <dgm:prSet phldrT="[Text]"/>
      <dgm:spPr/>
      <dgm:t>
        <a:bodyPr/>
        <a:lstStyle/>
        <a:p>
          <a:r>
            <a:rPr lang="en-US" dirty="0"/>
            <a:t>Seek Executive Support</a:t>
          </a:r>
        </a:p>
      </dgm:t>
    </dgm:pt>
    <dgm:pt modelId="{BDBE36FF-384B-46EF-B1E8-E5BD968E930B}" type="parTrans" cxnId="{D89FB398-F1BD-4E2F-97E1-A06D51CDC19A}">
      <dgm:prSet/>
      <dgm:spPr/>
      <dgm:t>
        <a:bodyPr/>
        <a:lstStyle/>
        <a:p>
          <a:endParaRPr lang="en-US"/>
        </a:p>
      </dgm:t>
    </dgm:pt>
    <dgm:pt modelId="{4EC060FB-19BF-4FDC-B6B5-C03CC5E0F66D}" type="sibTrans" cxnId="{D89FB398-F1BD-4E2F-97E1-A06D51CDC19A}">
      <dgm:prSet/>
      <dgm:spPr/>
      <dgm:t>
        <a:bodyPr/>
        <a:lstStyle/>
        <a:p>
          <a:endParaRPr lang="en-US"/>
        </a:p>
      </dgm:t>
    </dgm:pt>
    <dgm:pt modelId="{A8DFEC0B-0540-4891-AD6A-EFC1E623D272}">
      <dgm:prSet phldrT="[Text]"/>
      <dgm:spPr>
        <a:solidFill>
          <a:schemeClr val="bg2">
            <a:lumMod val="75000"/>
          </a:schemeClr>
        </a:solidFill>
        <a:ln>
          <a:solidFill>
            <a:srgbClr val="B5B5B5"/>
          </a:solidFill>
        </a:ln>
      </dgm:spPr>
      <dgm:t>
        <a:bodyPr/>
        <a:lstStyle/>
        <a:p>
          <a:r>
            <a:rPr lang="en-US" dirty="0"/>
            <a:t>Enable Master Data Management</a:t>
          </a:r>
        </a:p>
        <a:p>
          <a:r>
            <a:rPr lang="en-US" dirty="0"/>
            <a:t>Empower Organizational Change</a:t>
          </a:r>
        </a:p>
      </dgm:t>
    </dgm:pt>
    <dgm:pt modelId="{0F60237F-A4A0-4228-BE81-FFD0443E9B14}" type="parTrans" cxnId="{22AA3C7B-D6D0-4DF4-8A71-6167B32C3B53}">
      <dgm:prSet/>
      <dgm:spPr/>
      <dgm:t>
        <a:bodyPr/>
        <a:lstStyle/>
        <a:p>
          <a:endParaRPr lang="en-US"/>
        </a:p>
      </dgm:t>
    </dgm:pt>
    <dgm:pt modelId="{7865AF9A-0441-448B-886B-FFE369677E06}" type="sibTrans" cxnId="{22AA3C7B-D6D0-4DF4-8A71-6167B32C3B53}">
      <dgm:prSet/>
      <dgm:spPr/>
      <dgm:t>
        <a:bodyPr/>
        <a:lstStyle/>
        <a:p>
          <a:endParaRPr lang="en-US"/>
        </a:p>
      </dgm:t>
    </dgm:pt>
    <dgm:pt modelId="{67558B1D-C267-4A20-B7E2-3A0D4B2F8D29}" type="pres">
      <dgm:prSet presAssocID="{152D1DB4-94EB-497B-89D0-730B0B30433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63FA114D-9958-4A28-B31E-B7A93623AF67}" type="pres">
      <dgm:prSet presAssocID="{EFFD9487-27B9-4FEE-80CC-E11013D1A17A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8E751D3B-F812-449E-B80F-497FA5BE8EC9}" type="pres">
      <dgm:prSet presAssocID="{EFFD9487-27B9-4FEE-80CC-E11013D1A17A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E242B12D-039D-4BBF-AAE9-1149AD2E03E8}" type="pres">
      <dgm:prSet presAssocID="{2E07021F-FC47-4EAF-9E07-B9BE27421B0E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F5862E3D-EF2B-41DD-9D40-46DD40CE1C3E}" type="pres">
      <dgm:prSet presAssocID="{2E07021F-FC47-4EAF-9E07-B9BE27421B0E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</dgm:pt>
    <dgm:pt modelId="{578B81A4-A440-4A61-B554-6CD0015EC747}" type="pres">
      <dgm:prSet presAssocID="{EB20B9E8-CFBE-46E0-A0CA-E4B2278264DC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51119E93-C5E9-4C1D-93E1-C72FB49B17C4}" type="pres">
      <dgm:prSet presAssocID="{EB20B9E8-CFBE-46E0-A0CA-E4B2278264DC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B0D6563D-5325-49DF-B02A-172FB78CA853}" type="pres">
      <dgm:prSet presAssocID="{560E1ECA-0774-4261-A69C-B3299E2FBEC6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3B337C54-B714-4A35-B52B-6A7C5DE2B759}" type="pres">
      <dgm:prSet presAssocID="{560E1ECA-0774-4261-A69C-B3299E2FBEC6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1315809-5C78-45B2-915B-80018394FD9C}" type="presOf" srcId="{EFFD9487-27B9-4FEE-80CC-E11013D1A17A}" destId="{63FA114D-9958-4A28-B31E-B7A93623AF67}" srcOrd="0" destOrd="0" presId="urn:microsoft.com/office/officeart/2009/3/layout/IncreasingArrowsProcess"/>
    <dgm:cxn modelId="{F8F63E0C-F090-48BF-BAB2-5E6413BEBDBA}" srcId="{2E07021F-FC47-4EAF-9E07-B9BE27421B0E}" destId="{192AA8A6-F8CB-47BD-A33B-9FD8CF72CC75}" srcOrd="1" destOrd="0" parTransId="{03A40FDD-FAF8-4B99-AE27-71AFD356F72B}" sibTransId="{D57234C4-8423-476C-93E3-FA89B0995D87}"/>
    <dgm:cxn modelId="{B427512B-595E-4348-98F9-2AE35E4B93CA}" type="presOf" srcId="{7A250085-2962-4A27-B187-EFDD17E6BAD0}" destId="{8E751D3B-F812-449E-B80F-497FA5BE8EC9}" srcOrd="0" destOrd="0" presId="urn:microsoft.com/office/officeart/2009/3/layout/IncreasingArrowsProcess"/>
    <dgm:cxn modelId="{CDB4C533-E4E2-494C-9A3A-F2ABE6795DB2}" srcId="{152D1DB4-94EB-497B-89D0-730B0B304338}" destId="{EFFD9487-27B9-4FEE-80CC-E11013D1A17A}" srcOrd="0" destOrd="0" parTransId="{41BB6959-E1FF-4B50-A49E-F704E6113C4D}" sibTransId="{CC52D10F-4893-4486-AF3E-7F0207E6C94C}"/>
    <dgm:cxn modelId="{F1FF5234-2284-4CF7-8602-D735A73462B7}" type="presOf" srcId="{EB20B9E8-CFBE-46E0-A0CA-E4B2278264DC}" destId="{578B81A4-A440-4A61-B554-6CD0015EC747}" srcOrd="0" destOrd="0" presId="urn:microsoft.com/office/officeart/2009/3/layout/IncreasingArrowsProcess"/>
    <dgm:cxn modelId="{F8293F4C-615C-44A3-B008-1077CC539CC0}" type="presOf" srcId="{152D1DB4-94EB-497B-89D0-730B0B304338}" destId="{67558B1D-C267-4A20-B7E2-3A0D4B2F8D29}" srcOrd="0" destOrd="0" presId="urn:microsoft.com/office/officeart/2009/3/layout/IncreasingArrowsProcess"/>
    <dgm:cxn modelId="{C4E8846C-E09F-43A7-B9BC-1D2EAE169853}" type="presOf" srcId="{0EBE9FF9-43D7-47D0-8562-0C35A677857D}" destId="{51119E93-C5E9-4C1D-93E1-C72FB49B17C4}" srcOrd="0" destOrd="0" presId="urn:microsoft.com/office/officeart/2009/3/layout/IncreasingArrowsProcess"/>
    <dgm:cxn modelId="{86A2D44D-1D9C-4971-A3A1-0E9E6800DA87}" srcId="{EB20B9E8-CFBE-46E0-A0CA-E4B2278264DC}" destId="{0EBE9FF9-43D7-47D0-8562-0C35A677857D}" srcOrd="0" destOrd="0" parTransId="{E0543B26-BCDC-4CE7-8B2F-4408C8C5486E}" sibTransId="{8C1949AD-AD11-40BA-86FE-29AA87E96E4C}"/>
    <dgm:cxn modelId="{1A55FD74-53E0-4502-9055-AA01C456901F}" srcId="{152D1DB4-94EB-497B-89D0-730B0B304338}" destId="{EB20B9E8-CFBE-46E0-A0CA-E4B2278264DC}" srcOrd="2" destOrd="0" parTransId="{47780CFB-F5F7-4D70-936B-84F0F81B2DB8}" sibTransId="{F5A13BC2-A39A-46E4-9173-4B9308BE1B6E}"/>
    <dgm:cxn modelId="{22AA3C7B-D6D0-4DF4-8A71-6167B32C3B53}" srcId="{560E1ECA-0774-4261-A69C-B3299E2FBEC6}" destId="{A8DFEC0B-0540-4891-AD6A-EFC1E623D272}" srcOrd="0" destOrd="0" parTransId="{0F60237F-A4A0-4228-BE81-FFD0443E9B14}" sibTransId="{7865AF9A-0441-448B-886B-FFE369677E06}"/>
    <dgm:cxn modelId="{77DF9F81-83C0-4D9C-B13C-F1886634B444}" type="presOf" srcId="{560E1ECA-0774-4261-A69C-B3299E2FBEC6}" destId="{B0D6563D-5325-49DF-B02A-172FB78CA853}" srcOrd="0" destOrd="0" presId="urn:microsoft.com/office/officeart/2009/3/layout/IncreasingArrowsProcess"/>
    <dgm:cxn modelId="{75828987-A3D7-4E3E-B560-F25E7AD2F075}" srcId="{152D1DB4-94EB-497B-89D0-730B0B304338}" destId="{560E1ECA-0774-4261-A69C-B3299E2FBEC6}" srcOrd="3" destOrd="0" parTransId="{55244EC3-E0B3-406D-9BB6-EC68478E6D3C}" sibTransId="{E655E883-F9A2-4458-98AD-DF19A5921348}"/>
    <dgm:cxn modelId="{06F2538A-DB4B-4E16-8AB7-BB44A8D8396D}" type="presOf" srcId="{F612545E-1960-4F7F-BE2E-77563A408922}" destId="{8E751D3B-F812-449E-B80F-497FA5BE8EC9}" srcOrd="0" destOrd="1" presId="urn:microsoft.com/office/officeart/2009/3/layout/IncreasingArrowsProcess"/>
    <dgm:cxn modelId="{0E32B997-3D84-46EF-A836-0D4719F91001}" type="presOf" srcId="{9F6E33AC-8528-4FDC-B310-68AE5E9C474B}" destId="{F5862E3D-EF2B-41DD-9D40-46DD40CE1C3E}" srcOrd="0" destOrd="2" presId="urn:microsoft.com/office/officeart/2009/3/layout/IncreasingArrowsProcess"/>
    <dgm:cxn modelId="{D89FB398-F1BD-4E2F-97E1-A06D51CDC19A}" srcId="{2E07021F-FC47-4EAF-9E07-B9BE27421B0E}" destId="{9F6E33AC-8528-4FDC-B310-68AE5E9C474B}" srcOrd="2" destOrd="0" parTransId="{BDBE36FF-384B-46EF-B1E8-E5BD968E930B}" sibTransId="{4EC060FB-19BF-4FDC-B6B5-C03CC5E0F66D}"/>
    <dgm:cxn modelId="{F7A1F29E-1FFF-4E61-BAA6-BEA8663DBECF}" type="presOf" srcId="{192AA8A6-F8CB-47BD-A33B-9FD8CF72CC75}" destId="{F5862E3D-EF2B-41DD-9D40-46DD40CE1C3E}" srcOrd="0" destOrd="1" presId="urn:microsoft.com/office/officeart/2009/3/layout/IncreasingArrowsProcess"/>
    <dgm:cxn modelId="{B93186AD-C804-427D-83FB-DB881B6BBFE0}" type="presOf" srcId="{BF4A493F-C304-4051-86A5-D9BACF2B551D}" destId="{F5862E3D-EF2B-41DD-9D40-46DD40CE1C3E}" srcOrd="0" destOrd="0" presId="urn:microsoft.com/office/officeart/2009/3/layout/IncreasingArrowsProcess"/>
    <dgm:cxn modelId="{23CA1FB9-79EC-438A-911D-86C7606D7209}" srcId="{EB20B9E8-CFBE-46E0-A0CA-E4B2278264DC}" destId="{95735B81-8071-400B-BE8B-4C2F2034C188}" srcOrd="1" destOrd="0" parTransId="{B93D5524-C410-4ACA-BF45-B4E486F33244}" sibTransId="{88BD2463-823E-4E16-BB37-D430A1C4A324}"/>
    <dgm:cxn modelId="{AC5779C2-8645-4903-9CE1-9A37A2A8C33E}" srcId="{EFFD9487-27B9-4FEE-80CC-E11013D1A17A}" destId="{7A250085-2962-4A27-B187-EFDD17E6BAD0}" srcOrd="0" destOrd="0" parTransId="{8DFB4DE3-A903-43B7-B858-AF23D534345C}" sibTransId="{83EEA2A4-1671-4117-ACD6-3CF1C9B86A1C}"/>
    <dgm:cxn modelId="{82DA2AC3-979A-4E5D-B982-14F7660E13E7}" srcId="{EFFD9487-27B9-4FEE-80CC-E11013D1A17A}" destId="{F612545E-1960-4F7F-BE2E-77563A408922}" srcOrd="1" destOrd="0" parTransId="{9401B443-A74E-4BB7-AF03-48AF07646A04}" sibTransId="{EA828E69-8FE8-4E45-A173-574D8B59F578}"/>
    <dgm:cxn modelId="{EF927ECA-CE1F-48EF-A034-E393CB475FB7}" type="presOf" srcId="{A8DFEC0B-0540-4891-AD6A-EFC1E623D272}" destId="{3B337C54-B714-4A35-B52B-6A7C5DE2B759}" srcOrd="0" destOrd="0" presId="urn:microsoft.com/office/officeart/2009/3/layout/IncreasingArrowsProcess"/>
    <dgm:cxn modelId="{36802ADE-C12B-4458-814B-E07F184D2279}" srcId="{152D1DB4-94EB-497B-89D0-730B0B304338}" destId="{2E07021F-FC47-4EAF-9E07-B9BE27421B0E}" srcOrd="1" destOrd="0" parTransId="{A52440B1-3691-452D-AF3B-690AC3BD7FB6}" sibTransId="{49AB2648-8B23-459B-A860-48FD9C6CD0BA}"/>
    <dgm:cxn modelId="{A8CE97E7-6791-4FBC-8749-9D8F66643A47}" srcId="{2E07021F-FC47-4EAF-9E07-B9BE27421B0E}" destId="{BF4A493F-C304-4051-86A5-D9BACF2B551D}" srcOrd="0" destOrd="0" parTransId="{DD17D9D7-BFB0-41A4-A682-BF17211F5C61}" sibTransId="{391577F2-4F65-40B1-BBBA-67921E97A0FB}"/>
    <dgm:cxn modelId="{6A5801FA-1705-4F75-8ECF-D9E1515F5547}" type="presOf" srcId="{2E07021F-FC47-4EAF-9E07-B9BE27421B0E}" destId="{E242B12D-039D-4BBF-AAE9-1149AD2E03E8}" srcOrd="0" destOrd="0" presId="urn:microsoft.com/office/officeart/2009/3/layout/IncreasingArrowsProcess"/>
    <dgm:cxn modelId="{1A0D41FC-8D61-4F98-BEE4-B6045CC76064}" type="presOf" srcId="{95735B81-8071-400B-BE8B-4C2F2034C188}" destId="{51119E93-C5E9-4C1D-93E1-C72FB49B17C4}" srcOrd="0" destOrd="1" presId="urn:microsoft.com/office/officeart/2009/3/layout/IncreasingArrowsProcess"/>
    <dgm:cxn modelId="{F4B668CF-B977-42FD-9A75-869BF8499ABC}" type="presParOf" srcId="{67558B1D-C267-4A20-B7E2-3A0D4B2F8D29}" destId="{63FA114D-9958-4A28-B31E-B7A93623AF67}" srcOrd="0" destOrd="0" presId="urn:microsoft.com/office/officeart/2009/3/layout/IncreasingArrowsProcess"/>
    <dgm:cxn modelId="{4D9056B5-30FE-4452-AA3E-23750CD8D754}" type="presParOf" srcId="{67558B1D-C267-4A20-B7E2-3A0D4B2F8D29}" destId="{8E751D3B-F812-449E-B80F-497FA5BE8EC9}" srcOrd="1" destOrd="0" presId="urn:microsoft.com/office/officeart/2009/3/layout/IncreasingArrowsProcess"/>
    <dgm:cxn modelId="{CD7D01C3-4388-4678-975D-C8D310E5B334}" type="presParOf" srcId="{67558B1D-C267-4A20-B7E2-3A0D4B2F8D29}" destId="{E242B12D-039D-4BBF-AAE9-1149AD2E03E8}" srcOrd="2" destOrd="0" presId="urn:microsoft.com/office/officeart/2009/3/layout/IncreasingArrowsProcess"/>
    <dgm:cxn modelId="{7B6B8FBD-3ACF-47AB-A2FD-CB6A369FBD5E}" type="presParOf" srcId="{67558B1D-C267-4A20-B7E2-3A0D4B2F8D29}" destId="{F5862E3D-EF2B-41DD-9D40-46DD40CE1C3E}" srcOrd="3" destOrd="0" presId="urn:microsoft.com/office/officeart/2009/3/layout/IncreasingArrowsProcess"/>
    <dgm:cxn modelId="{C49BAB2C-31B3-472A-B0E6-4B5E178B221C}" type="presParOf" srcId="{67558B1D-C267-4A20-B7E2-3A0D4B2F8D29}" destId="{578B81A4-A440-4A61-B554-6CD0015EC747}" srcOrd="4" destOrd="0" presId="urn:microsoft.com/office/officeart/2009/3/layout/IncreasingArrowsProcess"/>
    <dgm:cxn modelId="{707405A3-FA98-4BF4-B670-63F74E1FC347}" type="presParOf" srcId="{67558B1D-C267-4A20-B7E2-3A0D4B2F8D29}" destId="{51119E93-C5E9-4C1D-93E1-C72FB49B17C4}" srcOrd="5" destOrd="0" presId="urn:microsoft.com/office/officeart/2009/3/layout/IncreasingArrowsProcess"/>
    <dgm:cxn modelId="{035F855D-636E-45EE-AED5-E571AB01A4DC}" type="presParOf" srcId="{67558B1D-C267-4A20-B7E2-3A0D4B2F8D29}" destId="{B0D6563D-5325-49DF-B02A-172FB78CA853}" srcOrd="6" destOrd="0" presId="urn:microsoft.com/office/officeart/2009/3/layout/IncreasingArrowsProcess"/>
    <dgm:cxn modelId="{38B9B74C-4D17-4872-ABAC-440F188CDAA6}" type="presParOf" srcId="{67558B1D-C267-4A20-B7E2-3A0D4B2F8D29}" destId="{3B337C54-B714-4A35-B52B-6A7C5DE2B759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A114D-9958-4A28-B31E-B7A93623AF67}">
      <dsp:nvSpPr>
        <dsp:cNvPr id="0" name=""/>
        <dsp:cNvSpPr/>
      </dsp:nvSpPr>
      <dsp:spPr>
        <a:xfrm>
          <a:off x="737450" y="40710"/>
          <a:ext cx="8732722" cy="1271353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82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Assess</a:t>
          </a:r>
        </a:p>
      </dsp:txBody>
      <dsp:txXfrm>
        <a:off x="737450" y="358548"/>
        <a:ext cx="8414884" cy="635677"/>
      </dsp:txXfrm>
    </dsp:sp>
    <dsp:sp modelId="{8E751D3B-F812-449E-B80F-497FA5BE8EC9}">
      <dsp:nvSpPr>
        <dsp:cNvPr id="0" name=""/>
        <dsp:cNvSpPr/>
      </dsp:nvSpPr>
      <dsp:spPr>
        <a:xfrm>
          <a:off x="737450" y="1023181"/>
          <a:ext cx="2012892" cy="23516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Understand Current State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Evaluate Organizational Needs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Develop Goals and Approach</a:t>
          </a:r>
        </a:p>
      </dsp:txBody>
      <dsp:txXfrm>
        <a:off x="737450" y="1023181"/>
        <a:ext cx="2012892" cy="2351620"/>
      </dsp:txXfrm>
    </dsp:sp>
    <dsp:sp modelId="{E242B12D-039D-4BBF-AAE9-1149AD2E03E8}">
      <dsp:nvSpPr>
        <dsp:cNvPr id="0" name=""/>
        <dsp:cNvSpPr/>
      </dsp:nvSpPr>
      <dsp:spPr>
        <a:xfrm>
          <a:off x="2750343" y="464344"/>
          <a:ext cx="6719830" cy="1271353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1095725"/>
            <a:satOff val="11015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82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Propose</a:t>
          </a:r>
          <a:endParaRPr lang="en-US" sz="2400" kern="1200" dirty="0"/>
        </a:p>
      </dsp:txBody>
      <dsp:txXfrm>
        <a:off x="2750343" y="782182"/>
        <a:ext cx="6401992" cy="635677"/>
      </dsp:txXfrm>
    </dsp:sp>
    <dsp:sp modelId="{F5862E3D-EF2B-41DD-9D40-46DD40CE1C3E}">
      <dsp:nvSpPr>
        <dsp:cNvPr id="0" name=""/>
        <dsp:cNvSpPr/>
      </dsp:nvSpPr>
      <dsp:spPr>
        <a:xfrm>
          <a:off x="2750343" y="1446815"/>
          <a:ext cx="2012892" cy="22916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095725"/>
              <a:satOff val="11015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Highlight Best Practices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Determine Objectives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Seek Executive Support</a:t>
          </a:r>
        </a:p>
      </dsp:txBody>
      <dsp:txXfrm>
        <a:off x="2750343" y="1446815"/>
        <a:ext cx="2012892" cy="2291680"/>
      </dsp:txXfrm>
    </dsp:sp>
    <dsp:sp modelId="{578B81A4-A440-4A61-B554-6CD0015EC747}">
      <dsp:nvSpPr>
        <dsp:cNvPr id="0" name=""/>
        <dsp:cNvSpPr/>
      </dsp:nvSpPr>
      <dsp:spPr>
        <a:xfrm>
          <a:off x="4763235" y="887978"/>
          <a:ext cx="4706937" cy="1271353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82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Align</a:t>
          </a:r>
          <a:endParaRPr lang="en-US" sz="2400" kern="1200" dirty="0"/>
        </a:p>
      </dsp:txBody>
      <dsp:txXfrm>
        <a:off x="4763235" y="1205816"/>
        <a:ext cx="4389099" cy="635677"/>
      </dsp:txXfrm>
    </dsp:sp>
    <dsp:sp modelId="{51119E93-C5E9-4C1D-93E1-C72FB49B17C4}">
      <dsp:nvSpPr>
        <dsp:cNvPr id="0" name=""/>
        <dsp:cNvSpPr/>
      </dsp:nvSpPr>
      <dsp:spPr>
        <a:xfrm>
          <a:off x="4763235" y="1870449"/>
          <a:ext cx="2012892" cy="23070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Develop a Governance Roadmap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Identify People and Process Gaps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Build Operational Structures</a:t>
          </a:r>
        </a:p>
      </dsp:txBody>
      <dsp:txXfrm>
        <a:off x="4763235" y="1870449"/>
        <a:ext cx="2012892" cy="2307003"/>
      </dsp:txXfrm>
    </dsp:sp>
    <dsp:sp modelId="{B0D6563D-5325-49DF-B02A-172FB78CA853}">
      <dsp:nvSpPr>
        <dsp:cNvPr id="0" name=""/>
        <dsp:cNvSpPr/>
      </dsp:nvSpPr>
      <dsp:spPr>
        <a:xfrm>
          <a:off x="6776128" y="1311612"/>
          <a:ext cx="2694044" cy="1271353"/>
        </a:xfrm>
        <a:prstGeom prst="rightArrow">
          <a:avLst>
            <a:gd name="adj1" fmla="val 50000"/>
            <a:gd name="adj2" fmla="val 5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82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Deploy</a:t>
          </a:r>
          <a:endParaRPr lang="en-US" sz="2400" kern="1200" dirty="0"/>
        </a:p>
      </dsp:txBody>
      <dsp:txXfrm>
        <a:off x="6776128" y="1629450"/>
        <a:ext cx="2376206" cy="635677"/>
      </dsp:txXfrm>
    </dsp:sp>
    <dsp:sp modelId="{3B337C54-B714-4A35-B52B-6A7C5DE2B759}">
      <dsp:nvSpPr>
        <dsp:cNvPr id="0" name=""/>
        <dsp:cNvSpPr/>
      </dsp:nvSpPr>
      <dsp:spPr>
        <a:xfrm>
          <a:off x="6776128" y="2294083"/>
          <a:ext cx="2031231" cy="2334044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rgbClr val="B5B5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Enable Master Data Management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Empower Organizational Change</a:t>
          </a:r>
        </a:p>
      </dsp:txBody>
      <dsp:txXfrm>
        <a:off x="6776128" y="2294083"/>
        <a:ext cx="2031231" cy="2334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5173C4-C49F-47EA-8160-EBB645FAC2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BF363-D2F1-44FC-B556-2D781F8A48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E22A1-9255-4A86-B1F2-9DF30A70744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0CD91-B26B-45B3-96CE-EC80F49FF7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9B3BF-28E5-49D0-AE04-5B08EF607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3845-26D2-4B39-A096-CAFBEF9B9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27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08A85-8245-489F-8497-F2EB317E884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D4D0-93F2-48E5-8C99-B79F3C15E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governance talk-track</a:t>
            </a:r>
          </a:p>
          <a:p>
            <a:r>
              <a:rPr lang="en-US" dirty="0"/>
              <a:t>Bridge to S/4 – digital transformations</a:t>
            </a:r>
          </a:p>
          <a:p>
            <a:r>
              <a:rPr lang="en-US" dirty="0"/>
              <a:t>S4 readiness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7285-E0D1-4300-A105-DE305D121D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svg"/><Relationship Id="rId4" Type="http://schemas.openxmlformats.org/officeDocument/2006/relationships/image" Target="../media/image21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Facing Title 2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6D7B78-BF1F-4187-B2A7-4D16C1D80AB4}"/>
              </a:ext>
            </a:extLst>
          </p:cNvPr>
          <p:cNvSpPr/>
          <p:nvPr userDrawn="1"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7CA2F-CEB8-4810-95AA-C1F2ED2E3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B4A97-ADE8-4678-B5ED-B69481FDE537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7410AE-B7B7-4830-BCD3-AD2E5F54E9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399311"/>
            <a:ext cx="9652070" cy="17467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Title Option Internal Two Line Continued Long Title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57BA74F-D494-4C6F-B321-E88B3390C5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312766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3F9930D7-38C5-484D-B26A-2293158E274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107542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August 26, 2020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145B4-AC4A-4EE4-8491-D4373A55723E}"/>
              </a:ext>
            </a:extLst>
          </p:cNvPr>
          <p:cNvCxnSpPr>
            <a:cxnSpLocks/>
          </p:cNvCxnSpPr>
          <p:nvPr userDrawn="1"/>
        </p:nvCxnSpPr>
        <p:spPr>
          <a:xfrm>
            <a:off x="709056" y="1081764"/>
            <a:ext cx="0" cy="38021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3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Locations Detai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6C7C8-648A-4811-87AC-D3DB8A9F647D}"/>
              </a:ext>
            </a:extLst>
          </p:cNvPr>
          <p:cNvGrpSpPr/>
          <p:nvPr userDrawn="1"/>
        </p:nvGrpSpPr>
        <p:grpSpPr>
          <a:xfrm>
            <a:off x="5956985" y="740588"/>
            <a:ext cx="5685719" cy="2895458"/>
            <a:chOff x="819636" y="1258718"/>
            <a:chExt cx="10851541" cy="55261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6286710-F92F-41DC-80F0-88990D77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636" y="1258718"/>
              <a:ext cx="10851541" cy="552615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E5AC4D5-7A98-4FA2-A5F9-28AFBA059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7407" y="3007956"/>
              <a:ext cx="154426" cy="22244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B221252-B638-4A08-8EDC-30E84F1DD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63645" y="3410529"/>
              <a:ext cx="154426" cy="22244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79180B-2921-496C-A333-764E2D622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96837" y="3537034"/>
              <a:ext cx="154426" cy="22244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7535386-7DA6-4D6F-AA40-3023C3F03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8974" y="2627381"/>
              <a:ext cx="154426" cy="222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492CB4B-C1F6-47F1-8E2D-281A79785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8784" y="2740127"/>
              <a:ext cx="154426" cy="22244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F63403-1054-4B6B-8AE7-8946312D2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9963" y="2785296"/>
              <a:ext cx="154426" cy="2224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97D386-BD59-41D8-A8D7-26F501B14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6430" y="2948507"/>
              <a:ext cx="154426" cy="2224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8459A75-CF5F-44EB-A52C-E74AEC6C6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4216" y="4872557"/>
              <a:ext cx="154426" cy="22244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610F0D4-2C17-43AC-BF05-74458F991C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4305" y="5419897"/>
              <a:ext cx="154426" cy="22244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91BB2E2-12E4-435E-90C3-736A3653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17240" y="5599282"/>
              <a:ext cx="154426" cy="22244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9B34BD-2546-4F8F-BD89-F3B92BF24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11204" y="5378993"/>
              <a:ext cx="154426" cy="222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9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ne, plane, laying&#10;&#10;Description automatically generated">
            <a:extLst>
              <a:ext uri="{FF2B5EF4-FFF2-40B4-BE49-F238E27FC236}">
                <a16:creationId xmlns:a16="http://schemas.microsoft.com/office/drawing/2014/main" id="{973D3847-8C3B-40D4-80AF-DE2B7074B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C801AA-6C8B-4483-B354-9E236B2E4EE6}"/>
              </a:ext>
            </a:extLst>
          </p:cNvPr>
          <p:cNvSpPr/>
          <p:nvPr userDrawn="1"/>
        </p:nvSpPr>
        <p:spPr>
          <a:xfrm rot="16200000">
            <a:off x="2667002" y="-2666998"/>
            <a:ext cx="6857996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6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3F715-8A77-4E76-A2CD-FC933C06517B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F17539-0637-4F55-B489-91D08F59C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504232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add transition text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3629D-B59E-4F40-81F5-34E9E14DFD97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2BF794-03CB-4F39-8CE9-DD57004EA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C5038-0E43-4B62-8FB2-FBC893F22CDA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E8C03-F59A-46DD-A992-D85412BD0BB0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8DE82E-6C8F-466C-B03B-2F58BE77CD8B}"/>
              </a:ext>
            </a:extLst>
          </p:cNvPr>
          <p:cNvCxnSpPr>
            <a:cxnSpLocks/>
          </p:cNvCxnSpPr>
          <p:nvPr userDrawn="1"/>
        </p:nvCxnSpPr>
        <p:spPr>
          <a:xfrm>
            <a:off x="4966489" y="1583322"/>
            <a:ext cx="225902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CE221A-016B-4A73-BC7C-8F858B99D36F}"/>
              </a:ext>
            </a:extLst>
          </p:cNvPr>
          <p:cNvSpPr txBox="1"/>
          <p:nvPr userDrawn="1"/>
        </p:nvSpPr>
        <p:spPr>
          <a:xfrm>
            <a:off x="5713344" y="390629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22E752-F585-4615-BEAA-C40B91701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837" y="2087563"/>
            <a:ext cx="6019800" cy="323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“Add Quote Text Here”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7976A-C4BA-4AA3-81A7-AEAFA4E5B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9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tower in a city&#10;&#10;Description automatically generated">
            <a:extLst>
              <a:ext uri="{FF2B5EF4-FFF2-40B4-BE49-F238E27FC236}">
                <a16:creationId xmlns:a16="http://schemas.microsoft.com/office/drawing/2014/main" id="{6F630BC0-4075-4F8A-A506-C1DE34A8D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FDB65-8F20-4BFC-BB3B-3ACEA70FB6E9}"/>
              </a:ext>
            </a:extLst>
          </p:cNvPr>
          <p:cNvSpPr/>
          <p:nvPr userDrawn="1"/>
        </p:nvSpPr>
        <p:spPr>
          <a:xfrm>
            <a:off x="0" y="0"/>
            <a:ext cx="2498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3BEFE-3E13-4214-B683-3369ABFF2929}"/>
              </a:ext>
            </a:extLst>
          </p:cNvPr>
          <p:cNvSpPr/>
          <p:nvPr userDrawn="1"/>
        </p:nvSpPr>
        <p:spPr>
          <a:xfrm>
            <a:off x="2498187" y="0"/>
            <a:ext cx="7197355" cy="6858000"/>
          </a:xfrm>
          <a:prstGeom prst="rect">
            <a:avLst/>
          </a:prstGeom>
          <a:gradFill flip="none" rotWithShape="1">
            <a:gsLst>
              <a:gs pos="6000">
                <a:schemeClr val="accent2"/>
              </a:gs>
              <a:gs pos="73000">
                <a:schemeClr val="accent2"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611B5-FDA2-4BF5-88EC-4D2168212A13}"/>
              </a:ext>
            </a:extLst>
          </p:cNvPr>
          <p:cNvCxnSpPr>
            <a:cxnSpLocks/>
          </p:cNvCxnSpPr>
          <p:nvPr userDrawn="1"/>
        </p:nvCxnSpPr>
        <p:spPr>
          <a:xfrm>
            <a:off x="829208" y="1628272"/>
            <a:ext cx="46273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33EE11-B5C3-4917-943C-B6D5460C90D5}"/>
              </a:ext>
            </a:extLst>
          </p:cNvPr>
          <p:cNvSpPr txBox="1"/>
          <p:nvPr userDrawn="1"/>
        </p:nvSpPr>
        <p:spPr>
          <a:xfrm>
            <a:off x="685802" y="425640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6807A-86CD-4556-B9CD-3FCBCDC68F24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2E2D2B-5DDF-4587-975F-6B83877CE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208" y="2087563"/>
            <a:ext cx="5266792" cy="32369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“Add Quote Text Here”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CF2441-0076-4256-B94B-AB30C13676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erson, holding&#10;&#10;Description automatically generated">
            <a:extLst>
              <a:ext uri="{FF2B5EF4-FFF2-40B4-BE49-F238E27FC236}">
                <a16:creationId xmlns:a16="http://schemas.microsoft.com/office/drawing/2014/main" id="{8064B709-84A3-4719-8543-362641DD9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96D6CC-DBE8-46B1-982D-0F170C7C05B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2">
                  <a:lumMod val="40000"/>
                  <a:lumOff val="60000"/>
                  <a:alpha val="72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51E01-2DC3-4533-9393-F9944A605AD5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FB5A45-C4A0-48FB-81AF-AEAC4D99033D}"/>
              </a:ext>
            </a:extLst>
          </p:cNvPr>
          <p:cNvSpPr txBox="1">
            <a:spLocks/>
          </p:cNvSpPr>
          <p:nvPr userDrawn="1"/>
        </p:nvSpPr>
        <p:spPr>
          <a:xfrm>
            <a:off x="3329495" y="2639568"/>
            <a:ext cx="5533010" cy="21953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28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CCCAC3-D7B3-4979-B965-7FF737DA7EF2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CC56B11-A4E7-4E6F-87E8-F5ECA32C8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5ED99FF4-B823-4558-8D80-720B6EC43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2C1B69-F3E8-40FE-8C92-6EC488DBEB2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4">
                  <a:alpha val="80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2BE933-6076-49EC-AFE0-93F0B0D47DC7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1C74F2-FE71-4AF3-933C-BF152FFD290D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25A320-022B-46D0-8BEC-28F9B48F86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A40B96-700F-485A-8CED-8A94EC076C7A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939547-CCEA-4B5D-B21A-F8722A9E4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5194325-7225-4D91-891D-39942B755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73" y="5665035"/>
            <a:ext cx="1659258" cy="12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6F66F-4B61-4E43-8558-E90D4A5EC967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BB71DA-094D-448D-942F-1542FB7FB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34FF8B38-DDA3-4CC8-A6C1-0B04A4477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9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DF3F3-158D-4EC6-AD45-63FFA54CD1B9}"/>
              </a:ext>
            </a:extLst>
          </p:cNvPr>
          <p:cNvSpPr/>
          <p:nvPr userDrawn="1"/>
        </p:nvSpPr>
        <p:spPr>
          <a:xfrm>
            <a:off x="0" y="-12400"/>
            <a:ext cx="12192000" cy="6870399"/>
          </a:xfrm>
          <a:prstGeom prst="rect">
            <a:avLst/>
          </a:prstGeom>
          <a:gradFill>
            <a:gsLst>
              <a:gs pos="11000">
                <a:schemeClr val="accent2">
                  <a:alpha val="85000"/>
                </a:schemeClr>
              </a:gs>
              <a:gs pos="85000">
                <a:schemeClr val="accent4">
                  <a:alpha val="8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3E95F-FD12-4B4D-B68A-2EE01EC3E1BB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FA0D39E-33F7-45FF-8506-FD9D13245B3E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103CB-70F9-4903-A480-64E572542D9D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DC2A836-D7D0-40A3-A9E5-A5CCF8B9C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F57A6A-5D5C-4037-8F86-549DDAD428D5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AED96-2832-473E-A782-F6397AEB3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5816" y="4469430"/>
            <a:ext cx="5740368" cy="746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Presenters Name - </a:t>
            </a:r>
            <a:r>
              <a:rPr lang="en-US"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Job Position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1D2D39-A9B9-4C19-8C1C-D4E257295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8246" y="1819392"/>
            <a:ext cx="3475508" cy="6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457200"/>
            <a:ext cx="7620000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27"/>
          <p:cNvGrpSpPr/>
          <p:nvPr/>
        </p:nvGrpSpPr>
        <p:grpSpPr>
          <a:xfrm>
            <a:off x="1422400" y="2514601"/>
            <a:ext cx="10769600" cy="2514600"/>
            <a:chOff x="1066800" y="2514600"/>
            <a:chExt cx="8077200" cy="2514600"/>
          </a:xfrm>
        </p:grpSpPr>
        <p:sp>
          <p:nvSpPr>
            <p:cNvPr id="29" name="Rectangle 28"/>
            <p:cNvSpPr/>
            <p:nvPr userDrawn="1"/>
          </p:nvSpPr>
          <p:spPr>
            <a:xfrm>
              <a:off x="3505200" y="2514600"/>
              <a:ext cx="5638800" cy="251460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2590800" y="2971800"/>
              <a:ext cx="785813" cy="1100138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133600" y="3657600"/>
              <a:ext cx="419100" cy="419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2133600" y="3200400"/>
              <a:ext cx="419100" cy="41910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1066800" y="4191000"/>
              <a:ext cx="104775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676400" y="3657600"/>
              <a:ext cx="419100" cy="41910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905000" y="3429000"/>
              <a:ext cx="157163" cy="157163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685801"/>
            <a:ext cx="7086600" cy="1470025"/>
          </a:xfrm>
        </p:spPr>
        <p:txBody>
          <a:bodyPr/>
          <a:lstStyle>
            <a:lvl1pPr algn="r">
              <a:defRPr baseline="0">
                <a:solidFill>
                  <a:srgbClr val="FFDD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28194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098" name="Picture 2" descr="SAP_Solution_Extension_R_sta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27" y="5933530"/>
            <a:ext cx="1054633" cy="6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AP Partner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4256" r="16585" b="13359"/>
          <a:stretch/>
        </p:blipFill>
        <p:spPr bwMode="auto">
          <a:xfrm>
            <a:off x="227874" y="5933530"/>
            <a:ext cx="1242262" cy="7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taGovernance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0" r="15564"/>
          <a:stretch/>
        </p:blipFill>
        <p:spPr bwMode="auto">
          <a:xfrm>
            <a:off x="2895600" y="4195763"/>
            <a:ext cx="1606551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CFB06-3815-4043-A7DE-55E7696FC4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60" y="5410200"/>
            <a:ext cx="1959527" cy="12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E0E1FB17-CBBA-4025-9DCD-AC1E3377C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65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Prometheus Group, Proprietary &amp; Confidential</a:t>
            </a:r>
          </a:p>
        </p:txBody>
      </p:sp>
      <p:sp>
        <p:nvSpPr>
          <p:cNvPr id="50" name="Pentagon 115">
            <a:extLst>
              <a:ext uri="{FF2B5EF4-FFF2-40B4-BE49-F238E27FC236}">
                <a16:creationId xmlns:a16="http://schemas.microsoft.com/office/drawing/2014/main" id="{27779420-7B24-40B6-954F-922D7FD2E7E6}"/>
              </a:ext>
            </a:extLst>
          </p:cNvPr>
          <p:cNvSpPr/>
          <p:nvPr userDrawn="1"/>
        </p:nvSpPr>
        <p:spPr>
          <a:xfrm>
            <a:off x="317001" y="3326616"/>
            <a:ext cx="11472979" cy="1075978"/>
          </a:xfrm>
          <a:prstGeom prst="homePlate">
            <a:avLst/>
          </a:prstGeom>
          <a:gradFill>
            <a:gsLst>
              <a:gs pos="100000">
                <a:schemeClr val="accent4"/>
              </a:gs>
              <a:gs pos="46000">
                <a:schemeClr val="accent2"/>
              </a:gs>
              <a:gs pos="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3971E688-133A-4FDF-968D-E423CBFA49CB}"/>
              </a:ext>
            </a:extLst>
          </p:cNvPr>
          <p:cNvSpPr txBox="1"/>
          <p:nvPr userDrawn="1"/>
        </p:nvSpPr>
        <p:spPr>
          <a:xfrm>
            <a:off x="2321505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bject 22">
            <a:extLst>
              <a:ext uri="{FF2B5EF4-FFF2-40B4-BE49-F238E27FC236}">
                <a16:creationId xmlns:a16="http://schemas.microsoft.com/office/drawing/2014/main" id="{63A44EB8-A89C-4C3B-A844-DCE75BF6DD1C}"/>
              </a:ext>
            </a:extLst>
          </p:cNvPr>
          <p:cNvSpPr txBox="1"/>
          <p:nvPr userDrawn="1"/>
        </p:nvSpPr>
        <p:spPr>
          <a:xfrm>
            <a:off x="1436044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id="{0A83A43D-4CDA-421C-960B-EB3DF48F32ED}"/>
              </a:ext>
            </a:extLst>
          </p:cNvPr>
          <p:cNvSpPr txBox="1"/>
          <p:nvPr userDrawn="1"/>
        </p:nvSpPr>
        <p:spPr>
          <a:xfrm>
            <a:off x="3115512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852DB4BF-CFF9-476D-B75E-47F812DB6AE2}"/>
              </a:ext>
            </a:extLst>
          </p:cNvPr>
          <p:cNvSpPr txBox="1"/>
          <p:nvPr userDrawn="1"/>
        </p:nvSpPr>
        <p:spPr>
          <a:xfrm>
            <a:off x="3965762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id="{D8C816A0-A498-4878-999D-D1FA4E358CCE}"/>
              </a:ext>
            </a:extLst>
          </p:cNvPr>
          <p:cNvSpPr txBox="1"/>
          <p:nvPr userDrawn="1"/>
        </p:nvSpPr>
        <p:spPr>
          <a:xfrm>
            <a:off x="4794980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26">
            <a:extLst>
              <a:ext uri="{FF2B5EF4-FFF2-40B4-BE49-F238E27FC236}">
                <a16:creationId xmlns:a16="http://schemas.microsoft.com/office/drawing/2014/main" id="{01B818FE-C659-4F48-BC64-4FE065FC88DE}"/>
              </a:ext>
            </a:extLst>
          </p:cNvPr>
          <p:cNvSpPr txBox="1"/>
          <p:nvPr userDrawn="1"/>
        </p:nvSpPr>
        <p:spPr>
          <a:xfrm>
            <a:off x="5610019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27">
            <a:extLst>
              <a:ext uri="{FF2B5EF4-FFF2-40B4-BE49-F238E27FC236}">
                <a16:creationId xmlns:a16="http://schemas.microsoft.com/office/drawing/2014/main" id="{B0674C60-7B08-410E-849D-D74E4134D91E}"/>
              </a:ext>
            </a:extLst>
          </p:cNvPr>
          <p:cNvSpPr txBox="1"/>
          <p:nvPr userDrawn="1"/>
        </p:nvSpPr>
        <p:spPr>
          <a:xfrm>
            <a:off x="6474448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7109C93D-D06E-4D65-A6CE-597169D86AD3}"/>
              </a:ext>
            </a:extLst>
          </p:cNvPr>
          <p:cNvSpPr txBox="1"/>
          <p:nvPr userDrawn="1"/>
        </p:nvSpPr>
        <p:spPr>
          <a:xfrm>
            <a:off x="7254276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bject 70">
            <a:extLst>
              <a:ext uri="{FF2B5EF4-FFF2-40B4-BE49-F238E27FC236}">
                <a16:creationId xmlns:a16="http://schemas.microsoft.com/office/drawing/2014/main" id="{D42DCC9A-254C-4383-8BEB-86B1A2867E93}"/>
              </a:ext>
            </a:extLst>
          </p:cNvPr>
          <p:cNvSpPr txBox="1"/>
          <p:nvPr userDrawn="1"/>
        </p:nvSpPr>
        <p:spPr>
          <a:xfrm>
            <a:off x="8153916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bject 71">
            <a:extLst>
              <a:ext uri="{FF2B5EF4-FFF2-40B4-BE49-F238E27FC236}">
                <a16:creationId xmlns:a16="http://schemas.microsoft.com/office/drawing/2014/main" id="{40A21AC2-1A10-4BC2-AD4D-90CD15BF413F}"/>
              </a:ext>
            </a:extLst>
          </p:cNvPr>
          <p:cNvSpPr txBox="1"/>
          <p:nvPr userDrawn="1"/>
        </p:nvSpPr>
        <p:spPr>
          <a:xfrm>
            <a:off x="677248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bject 72">
            <a:extLst>
              <a:ext uri="{FF2B5EF4-FFF2-40B4-BE49-F238E27FC236}">
                <a16:creationId xmlns:a16="http://schemas.microsoft.com/office/drawing/2014/main" id="{F94C2837-3786-43F2-BFC9-684BE707749C}"/>
              </a:ext>
            </a:extLst>
          </p:cNvPr>
          <p:cNvSpPr txBox="1"/>
          <p:nvPr userDrawn="1"/>
        </p:nvSpPr>
        <p:spPr>
          <a:xfrm>
            <a:off x="8898533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bject 72">
            <a:extLst>
              <a:ext uri="{FF2B5EF4-FFF2-40B4-BE49-F238E27FC236}">
                <a16:creationId xmlns:a16="http://schemas.microsoft.com/office/drawing/2014/main" id="{9495B9B5-182B-496D-89E5-6CBFB3ECFC26}"/>
              </a:ext>
            </a:extLst>
          </p:cNvPr>
          <p:cNvSpPr txBox="1"/>
          <p:nvPr userDrawn="1"/>
        </p:nvSpPr>
        <p:spPr>
          <a:xfrm>
            <a:off x="9833382" y="3861358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bject 72">
            <a:extLst>
              <a:ext uri="{FF2B5EF4-FFF2-40B4-BE49-F238E27FC236}">
                <a16:creationId xmlns:a16="http://schemas.microsoft.com/office/drawing/2014/main" id="{A815DCA3-53DB-4115-96D3-632684213ED6}"/>
              </a:ext>
            </a:extLst>
          </p:cNvPr>
          <p:cNvSpPr txBox="1"/>
          <p:nvPr userDrawn="1"/>
        </p:nvSpPr>
        <p:spPr>
          <a:xfrm>
            <a:off x="10542789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7">
            <a:extLst>
              <a:ext uri="{FF2B5EF4-FFF2-40B4-BE49-F238E27FC236}">
                <a16:creationId xmlns:a16="http://schemas.microsoft.com/office/drawing/2014/main" id="{A1B37BDF-F516-4A2F-AF64-694C8E48A5F4}"/>
              </a:ext>
            </a:extLst>
          </p:cNvPr>
          <p:cNvSpPr/>
          <p:nvPr userDrawn="1"/>
        </p:nvSpPr>
        <p:spPr>
          <a:xfrm flipH="1">
            <a:off x="851232" y="1856550"/>
            <a:ext cx="52658" cy="1705689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4254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6CF858C-3433-4B7B-BB5D-CA99B6931492}"/>
              </a:ext>
            </a:extLst>
          </p:cNvPr>
          <p:cNvSpPr txBox="1"/>
          <p:nvPr userDrawn="1"/>
        </p:nvSpPr>
        <p:spPr>
          <a:xfrm>
            <a:off x="851232" y="1793950"/>
            <a:ext cx="1566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2890" marR="116205" lvl="0" indent="-17145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Prometheus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Group  f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ounded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 an SAP  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technical consulting shop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58">
            <a:extLst>
              <a:ext uri="{FF2B5EF4-FFF2-40B4-BE49-F238E27FC236}">
                <a16:creationId xmlns:a16="http://schemas.microsoft.com/office/drawing/2014/main" id="{6160FE37-0BAB-492C-AA62-A22DB35F5D0A}"/>
              </a:ext>
            </a:extLst>
          </p:cNvPr>
          <p:cNvSpPr txBox="1"/>
          <p:nvPr userDrawn="1"/>
        </p:nvSpPr>
        <p:spPr>
          <a:xfrm>
            <a:off x="701062" y="5289892"/>
            <a:ext cx="1420952" cy="591829"/>
          </a:xfrm>
          <a:prstGeom prst="rect">
            <a:avLst/>
          </a:prstGeom>
          <a:ln w="12191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62255" marR="168275" lvl="0" indent="-171450" algn="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SAP P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Valero’s Benicia refinery</a:t>
            </a:r>
          </a:p>
        </p:txBody>
      </p:sp>
      <p:sp>
        <p:nvSpPr>
          <p:cNvPr id="68" name="object 7">
            <a:extLst>
              <a:ext uri="{FF2B5EF4-FFF2-40B4-BE49-F238E27FC236}">
                <a16:creationId xmlns:a16="http://schemas.microsoft.com/office/drawing/2014/main" id="{30CBF888-8440-41F7-ABFC-6FDEAA0768F2}"/>
              </a:ext>
            </a:extLst>
          </p:cNvPr>
          <p:cNvSpPr/>
          <p:nvPr userDrawn="1"/>
        </p:nvSpPr>
        <p:spPr>
          <a:xfrm flipH="1">
            <a:off x="2035815" y="4184844"/>
            <a:ext cx="52658" cy="1705689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42546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object 31">
            <a:extLst>
              <a:ext uri="{FF2B5EF4-FFF2-40B4-BE49-F238E27FC236}">
                <a16:creationId xmlns:a16="http://schemas.microsoft.com/office/drawing/2014/main" id="{990D33F7-8495-47B6-B028-C4A0D495DEFD}"/>
              </a:ext>
            </a:extLst>
          </p:cNvPr>
          <p:cNvSpPr txBox="1"/>
          <p:nvPr userDrawn="1"/>
        </p:nvSpPr>
        <p:spPr>
          <a:xfrm>
            <a:off x="3069042" y="2369346"/>
            <a:ext cx="1086751" cy="776495"/>
          </a:xfrm>
          <a:prstGeom prst="rect">
            <a:avLst/>
          </a:prstGeom>
          <a:ln w="12192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62255" marR="113664" lvl="0" indent="-17145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Converted to a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oftware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ompany</a:t>
            </a: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EEB43743-D0E2-4BCC-B7AF-2B55FE216B67}"/>
              </a:ext>
            </a:extLst>
          </p:cNvPr>
          <p:cNvSpPr/>
          <p:nvPr userDrawn="1"/>
        </p:nvSpPr>
        <p:spPr>
          <a:xfrm flipH="1">
            <a:off x="2984854" y="2439319"/>
            <a:ext cx="52658" cy="961776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bject 34">
            <a:extLst>
              <a:ext uri="{FF2B5EF4-FFF2-40B4-BE49-F238E27FC236}">
                <a16:creationId xmlns:a16="http://schemas.microsoft.com/office/drawing/2014/main" id="{8FE3B73B-569B-49F0-9591-B3605BCCDC69}"/>
              </a:ext>
            </a:extLst>
          </p:cNvPr>
          <p:cNvSpPr txBox="1"/>
          <p:nvPr userDrawn="1"/>
        </p:nvSpPr>
        <p:spPr>
          <a:xfrm>
            <a:off x="3457300" y="5162757"/>
            <a:ext cx="1772108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Signed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irst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ustomers  and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aunched Scheduling, Printing and Mass Change 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roducts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id="{3C606DD5-29D3-4470-AC3C-A9EDFA4934AF}"/>
              </a:ext>
            </a:extLst>
          </p:cNvPr>
          <p:cNvSpPr/>
          <p:nvPr userDrawn="1"/>
        </p:nvSpPr>
        <p:spPr>
          <a:xfrm flipH="1">
            <a:off x="3256058" y="4336292"/>
            <a:ext cx="114567" cy="1554241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8FF7F9-D703-4397-A946-E345B47D5756}"/>
              </a:ext>
            </a:extLst>
          </p:cNvPr>
          <p:cNvSpPr txBox="1"/>
          <p:nvPr userDrawn="1"/>
        </p:nvSpPr>
        <p:spPr>
          <a:xfrm>
            <a:off x="4242712" y="1768558"/>
            <a:ext cx="1515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HQ established in Raleigh, NC</a:t>
            </a:r>
          </a:p>
        </p:txBody>
      </p:sp>
      <p:sp>
        <p:nvSpPr>
          <p:cNvPr id="74" name="object 7">
            <a:extLst>
              <a:ext uri="{FF2B5EF4-FFF2-40B4-BE49-F238E27FC236}">
                <a16:creationId xmlns:a16="http://schemas.microsoft.com/office/drawing/2014/main" id="{50130462-FF1A-4072-BB86-F6AA74B85DD8}"/>
              </a:ext>
            </a:extLst>
          </p:cNvPr>
          <p:cNvSpPr/>
          <p:nvPr userDrawn="1"/>
        </p:nvSpPr>
        <p:spPr>
          <a:xfrm flipH="1">
            <a:off x="4179825" y="1810294"/>
            <a:ext cx="52658" cy="1553561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56">
            <a:extLst>
              <a:ext uri="{FF2B5EF4-FFF2-40B4-BE49-F238E27FC236}">
                <a16:creationId xmlns:a16="http://schemas.microsoft.com/office/drawing/2014/main" id="{4F6D45B2-235B-4F43-9AF4-5E734508DF10}"/>
              </a:ext>
            </a:extLst>
          </p:cNvPr>
          <p:cNvSpPr txBox="1"/>
          <p:nvPr userDrawn="1"/>
        </p:nvSpPr>
        <p:spPr>
          <a:xfrm>
            <a:off x="6796303" y="1301624"/>
            <a:ext cx="1836884" cy="5802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Prometheus  Mobile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Hires 20</a:t>
            </a:r>
            <a:r>
              <a:rPr lang="en-US" sz="1200" spc="-5" baseline="300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employee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bject 7">
            <a:extLst>
              <a:ext uri="{FF2B5EF4-FFF2-40B4-BE49-F238E27FC236}">
                <a16:creationId xmlns:a16="http://schemas.microsoft.com/office/drawing/2014/main" id="{C60402A2-24A7-4328-B6FE-EB7D2FFD0D0F}"/>
              </a:ext>
            </a:extLst>
          </p:cNvPr>
          <p:cNvSpPr/>
          <p:nvPr userDrawn="1"/>
        </p:nvSpPr>
        <p:spPr>
          <a:xfrm flipH="1">
            <a:off x="6611464" y="1332837"/>
            <a:ext cx="52658" cy="211672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3E3E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bject 62">
            <a:extLst>
              <a:ext uri="{FF2B5EF4-FFF2-40B4-BE49-F238E27FC236}">
                <a16:creationId xmlns:a16="http://schemas.microsoft.com/office/drawing/2014/main" id="{38E180E8-4357-4D40-9FCA-0A0F06256A95}"/>
              </a:ext>
            </a:extLst>
          </p:cNvPr>
          <p:cNvSpPr txBox="1"/>
          <p:nvPr userDrawn="1"/>
        </p:nvSpPr>
        <p:spPr>
          <a:xfrm>
            <a:off x="7110546" y="2390291"/>
            <a:ext cx="1571371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</a:t>
            </a:r>
            <a:b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Prometheus </a:t>
            </a: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 Data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65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ject 7">
            <a:extLst>
              <a:ext uri="{FF2B5EF4-FFF2-40B4-BE49-F238E27FC236}">
                <a16:creationId xmlns:a16="http://schemas.microsoft.com/office/drawing/2014/main" id="{03D1F57B-C1C1-4548-BE9B-73C5C9037C1B}"/>
              </a:ext>
            </a:extLst>
          </p:cNvPr>
          <p:cNvSpPr/>
          <p:nvPr userDrawn="1"/>
        </p:nvSpPr>
        <p:spPr>
          <a:xfrm flipH="1">
            <a:off x="6952619" y="2411312"/>
            <a:ext cx="45719" cy="989782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483B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64">
            <a:extLst>
              <a:ext uri="{FF2B5EF4-FFF2-40B4-BE49-F238E27FC236}">
                <a16:creationId xmlns:a16="http://schemas.microsoft.com/office/drawing/2014/main" id="{913CA0AC-6348-462F-A5CE-E969E2F2D542}"/>
              </a:ext>
            </a:extLst>
          </p:cNvPr>
          <p:cNvSpPr txBox="1"/>
          <p:nvPr userDrawn="1"/>
        </p:nvSpPr>
        <p:spPr>
          <a:xfrm>
            <a:off x="7153930" y="4929010"/>
            <a:ext cx="1603330" cy="9624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 Prometheus</a:t>
            </a:r>
            <a:b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 Product</a:t>
            </a:r>
          </a:p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 $31M Revenue</a:t>
            </a:r>
          </a:p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110</a:t>
            </a:r>
          </a:p>
        </p:txBody>
      </p:sp>
      <p:sp>
        <p:nvSpPr>
          <p:cNvPr id="80" name="object 7">
            <a:extLst>
              <a:ext uri="{FF2B5EF4-FFF2-40B4-BE49-F238E27FC236}">
                <a16:creationId xmlns:a16="http://schemas.microsoft.com/office/drawing/2014/main" id="{9C465BCB-1B38-4246-A416-1F98ACBBCCAB}"/>
              </a:ext>
            </a:extLst>
          </p:cNvPr>
          <p:cNvSpPr/>
          <p:nvPr userDrawn="1"/>
        </p:nvSpPr>
        <p:spPr>
          <a:xfrm flipH="1">
            <a:off x="7797519" y="4339006"/>
            <a:ext cx="91018" cy="482093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5D334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62">
            <a:extLst>
              <a:ext uri="{FF2B5EF4-FFF2-40B4-BE49-F238E27FC236}">
                <a16:creationId xmlns:a16="http://schemas.microsoft.com/office/drawing/2014/main" id="{64C7E208-59BE-4CB4-9035-B027E181AAA8}"/>
              </a:ext>
            </a:extLst>
          </p:cNvPr>
          <p:cNvSpPr txBox="1"/>
          <p:nvPr userDrawn="1"/>
        </p:nvSpPr>
        <p:spPr>
          <a:xfrm>
            <a:off x="9046640" y="5687907"/>
            <a:ext cx="1180598" cy="9752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Prometheus</a:t>
            </a:r>
            <a:b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ePAS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/>
              <a:t>Headcount 190</a:t>
            </a:r>
          </a:p>
          <a:p>
            <a:pPr marL="12700" marR="5080">
              <a:spcBef>
                <a:spcPts val="105"/>
              </a:spcBef>
              <a:defRPr/>
            </a:pP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bject 7">
            <a:extLst>
              <a:ext uri="{FF2B5EF4-FFF2-40B4-BE49-F238E27FC236}">
                <a16:creationId xmlns:a16="http://schemas.microsoft.com/office/drawing/2014/main" id="{82B7E320-600E-4729-A571-54C810A02DC2}"/>
              </a:ext>
            </a:extLst>
          </p:cNvPr>
          <p:cNvSpPr/>
          <p:nvPr userDrawn="1"/>
        </p:nvSpPr>
        <p:spPr>
          <a:xfrm flipH="1">
            <a:off x="8823556" y="4184844"/>
            <a:ext cx="90993" cy="2211524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42A3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742A34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62">
            <a:extLst>
              <a:ext uri="{FF2B5EF4-FFF2-40B4-BE49-F238E27FC236}">
                <a16:creationId xmlns:a16="http://schemas.microsoft.com/office/drawing/2014/main" id="{136F0A43-AB6D-4F7B-A8CB-B6952F14A838}"/>
              </a:ext>
            </a:extLst>
          </p:cNvPr>
          <p:cNvSpPr txBox="1"/>
          <p:nvPr userDrawn="1"/>
        </p:nvSpPr>
        <p:spPr>
          <a:xfrm>
            <a:off x="9216936" y="4572766"/>
            <a:ext cx="947242" cy="5931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Datasplice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Solufy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id="{B3D9ED4E-C1A3-419B-956F-67C04A89D66E}"/>
              </a:ext>
            </a:extLst>
          </p:cNvPr>
          <p:cNvSpPr/>
          <p:nvPr userDrawn="1"/>
        </p:nvSpPr>
        <p:spPr>
          <a:xfrm flipH="1">
            <a:off x="9046936" y="4323539"/>
            <a:ext cx="74975" cy="830486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B273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bject 64">
            <a:extLst>
              <a:ext uri="{FF2B5EF4-FFF2-40B4-BE49-F238E27FC236}">
                <a16:creationId xmlns:a16="http://schemas.microsoft.com/office/drawing/2014/main" id="{9B978772-B37C-476D-86F8-B94E57828AAB}"/>
              </a:ext>
            </a:extLst>
          </p:cNvPr>
          <p:cNvSpPr txBox="1"/>
          <p:nvPr userDrawn="1"/>
        </p:nvSpPr>
        <p:spPr>
          <a:xfrm>
            <a:off x="8757259" y="1282651"/>
            <a:ext cx="178552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 Prometheus Platform</a:t>
            </a:r>
          </a:p>
        </p:txBody>
      </p:sp>
      <p:sp>
        <p:nvSpPr>
          <p:cNvPr id="86" name="object 7">
            <a:extLst>
              <a:ext uri="{FF2B5EF4-FFF2-40B4-BE49-F238E27FC236}">
                <a16:creationId xmlns:a16="http://schemas.microsoft.com/office/drawing/2014/main" id="{3284C28F-1632-4A84-B167-790671B100E9}"/>
              </a:ext>
            </a:extLst>
          </p:cNvPr>
          <p:cNvSpPr/>
          <p:nvPr userDrawn="1"/>
        </p:nvSpPr>
        <p:spPr>
          <a:xfrm>
            <a:off x="8636199" y="1306795"/>
            <a:ext cx="45719" cy="204573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ject 75">
            <a:extLst>
              <a:ext uri="{FF2B5EF4-FFF2-40B4-BE49-F238E27FC236}">
                <a16:creationId xmlns:a16="http://schemas.microsoft.com/office/drawing/2014/main" id="{F9240A31-8793-4EEA-AD7F-B2307E2500BE}"/>
              </a:ext>
            </a:extLst>
          </p:cNvPr>
          <p:cNvSpPr txBox="1"/>
          <p:nvPr userDrawn="1"/>
        </p:nvSpPr>
        <p:spPr>
          <a:xfrm>
            <a:off x="9067854" y="2287947"/>
            <a:ext cx="1364501" cy="790601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40005" marR="5080" lvl="0" indent="-2794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b="1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  <a:endParaRPr lang="en-US" sz="1200" b="1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Group</a:t>
            </a: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Sage Technologies</a:t>
            </a: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280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object 7">
            <a:extLst>
              <a:ext uri="{FF2B5EF4-FFF2-40B4-BE49-F238E27FC236}">
                <a16:creationId xmlns:a16="http://schemas.microsoft.com/office/drawing/2014/main" id="{A12E569C-12F7-4875-9532-F0166C95A20D}"/>
              </a:ext>
            </a:extLst>
          </p:cNvPr>
          <p:cNvSpPr/>
          <p:nvPr userDrawn="1"/>
        </p:nvSpPr>
        <p:spPr>
          <a:xfrm>
            <a:off x="8942721" y="2312085"/>
            <a:ext cx="110392" cy="106388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bject 62">
            <a:extLst>
              <a:ext uri="{FF2B5EF4-FFF2-40B4-BE49-F238E27FC236}">
                <a16:creationId xmlns:a16="http://schemas.microsoft.com/office/drawing/2014/main" id="{EC13772E-06B3-45D1-9429-2B976C733B5E}"/>
              </a:ext>
            </a:extLst>
          </p:cNvPr>
          <p:cNvSpPr txBox="1"/>
          <p:nvPr userDrawn="1"/>
        </p:nvSpPr>
        <p:spPr>
          <a:xfrm>
            <a:off x="10317315" y="5434722"/>
            <a:ext cx="1273299" cy="5931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Engica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Roser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Consys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F9D625CD-6D5E-465E-83A8-3DC93003AB5E}"/>
              </a:ext>
            </a:extLst>
          </p:cNvPr>
          <p:cNvSpPr/>
          <p:nvPr userDrawn="1"/>
        </p:nvSpPr>
        <p:spPr>
          <a:xfrm>
            <a:off x="10180685" y="4323539"/>
            <a:ext cx="120123" cy="168183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921E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bject 62">
            <a:extLst>
              <a:ext uri="{FF2B5EF4-FFF2-40B4-BE49-F238E27FC236}">
                <a16:creationId xmlns:a16="http://schemas.microsoft.com/office/drawing/2014/main" id="{11CE58E0-7B63-4962-BB7C-FCEA4162980B}"/>
              </a:ext>
            </a:extLst>
          </p:cNvPr>
          <p:cNvSpPr txBox="1"/>
          <p:nvPr userDrawn="1"/>
        </p:nvSpPr>
        <p:spPr>
          <a:xfrm>
            <a:off x="10885629" y="1692998"/>
            <a:ext cx="1273299" cy="11727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Worktech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Viziya</a:t>
            </a:r>
            <a:endParaRPr lang="en-US"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Utopia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</a:t>
            </a:r>
            <a:b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object 7">
            <a:extLst>
              <a:ext uri="{FF2B5EF4-FFF2-40B4-BE49-F238E27FC236}">
                <a16:creationId xmlns:a16="http://schemas.microsoft.com/office/drawing/2014/main" id="{02ACEFC0-016C-4DDE-9365-0F429F1D5E6B}"/>
              </a:ext>
            </a:extLst>
          </p:cNvPr>
          <p:cNvSpPr/>
          <p:nvPr userDrawn="1"/>
        </p:nvSpPr>
        <p:spPr>
          <a:xfrm>
            <a:off x="10762494" y="1743417"/>
            <a:ext cx="120123" cy="168183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A0191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A0191D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E3783A-3233-419C-B97E-B507E900CF7F}"/>
              </a:ext>
            </a:extLst>
          </p:cNvPr>
          <p:cNvSpPr txBox="1"/>
          <p:nvPr userDrawn="1"/>
        </p:nvSpPr>
        <p:spPr>
          <a:xfrm>
            <a:off x="10521769" y="4682567"/>
            <a:ext cx="1470535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indent="-171450" algn="l" defTabSz="914400" rtl="0" eaLnBrk="1" latinLnBrk="0" hangingPunct="1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Launched STO Manager </a:t>
            </a:r>
          </a:p>
        </p:txBody>
      </p:sp>
      <p:sp>
        <p:nvSpPr>
          <p:cNvPr id="94" name="object 7">
            <a:extLst>
              <a:ext uri="{FF2B5EF4-FFF2-40B4-BE49-F238E27FC236}">
                <a16:creationId xmlns:a16="http://schemas.microsoft.com/office/drawing/2014/main" id="{B25D608A-8B5B-4670-A327-CB49944757B5}"/>
              </a:ext>
            </a:extLst>
          </p:cNvPr>
          <p:cNvSpPr/>
          <p:nvPr userDrawn="1"/>
        </p:nvSpPr>
        <p:spPr>
          <a:xfrm>
            <a:off x="10542789" y="3975135"/>
            <a:ext cx="116827" cy="1075978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9B212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A0191D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object 34">
            <a:extLst>
              <a:ext uri="{FF2B5EF4-FFF2-40B4-BE49-F238E27FC236}">
                <a16:creationId xmlns:a16="http://schemas.microsoft.com/office/drawing/2014/main" id="{B3B60287-EBBE-4D60-9902-9D2B55F168D3}"/>
              </a:ext>
            </a:extLst>
          </p:cNvPr>
          <p:cNvSpPr txBox="1"/>
          <p:nvPr userDrawn="1"/>
        </p:nvSpPr>
        <p:spPr>
          <a:xfrm>
            <a:off x="5583441" y="4814711"/>
            <a:ext cx="117151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$1M Software Sale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Hires 10</a:t>
            </a:r>
            <a:r>
              <a:rPr lang="en-US" sz="1200" spc="-5" baseline="300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employee</a:t>
            </a:r>
            <a:endParaRPr sz="1200" spc="-5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object 7">
            <a:extLst>
              <a:ext uri="{FF2B5EF4-FFF2-40B4-BE49-F238E27FC236}">
                <a16:creationId xmlns:a16="http://schemas.microsoft.com/office/drawing/2014/main" id="{5C8901AE-7988-4F89-BC06-D3EF9F7DB457}"/>
              </a:ext>
            </a:extLst>
          </p:cNvPr>
          <p:cNvSpPr/>
          <p:nvPr userDrawn="1"/>
        </p:nvSpPr>
        <p:spPr>
          <a:xfrm flipH="1">
            <a:off x="5324433" y="4166971"/>
            <a:ext cx="163982" cy="1610183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1D4B6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5289ABA-D997-4ABA-9D22-11BE0C80E329}"/>
              </a:ext>
            </a:extLst>
          </p:cNvPr>
          <p:cNvCxnSpPr/>
          <p:nvPr userDrawn="1"/>
        </p:nvCxnSpPr>
        <p:spPr>
          <a:xfrm flipH="1">
            <a:off x="6996938" y="4814711"/>
            <a:ext cx="904279" cy="0"/>
          </a:xfrm>
          <a:prstGeom prst="line">
            <a:avLst/>
          </a:prstGeom>
          <a:ln w="28575">
            <a:solidFill>
              <a:srgbClr val="5D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40E2141-9EFD-4FAD-988C-3A9EC1234299}"/>
              </a:ext>
            </a:extLst>
          </p:cNvPr>
          <p:cNvCxnSpPr>
            <a:cxnSpLocks/>
          </p:cNvCxnSpPr>
          <p:nvPr userDrawn="1"/>
        </p:nvCxnSpPr>
        <p:spPr>
          <a:xfrm flipV="1">
            <a:off x="7006530" y="4801919"/>
            <a:ext cx="0" cy="1274200"/>
          </a:xfrm>
          <a:prstGeom prst="line">
            <a:avLst/>
          </a:prstGeom>
          <a:ln w="28575">
            <a:solidFill>
              <a:srgbClr val="5D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FC8A57C4-8E98-4310-8218-BE18789E9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6735"/>
            <a:ext cx="1156826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The Prometheus Journey</a:t>
            </a:r>
          </a:p>
        </p:txBody>
      </p:sp>
    </p:spTree>
    <p:extLst>
      <p:ext uri="{BB962C8B-B14F-4D97-AF65-F5344CB8AC3E}">
        <p14:creationId xmlns:p14="http://schemas.microsoft.com/office/powerpoint/2010/main" val="26230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8" y="90621"/>
            <a:ext cx="10769600" cy="304800"/>
          </a:xfrm>
        </p:spPr>
        <p:txBody>
          <a:bodyPr>
            <a:noAutofit/>
          </a:bodyPr>
          <a:lstStyle>
            <a:lvl1pPr>
              <a:defRPr sz="2400"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5000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59400" y="6416675"/>
            <a:ext cx="1727200" cy="365125"/>
          </a:xfrm>
        </p:spPr>
        <p:txBody>
          <a:bodyPr/>
          <a:lstStyle>
            <a:lvl1pPr algn="ctr">
              <a:defRPr/>
            </a:lvl1pPr>
          </a:lstStyle>
          <a:p>
            <a:fld id="{232F1D4F-A339-46DF-B681-672B739961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623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906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384800" cy="4906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53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3132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3132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707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74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C0960-A5AB-4132-B64B-CA5CC737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" y="92074"/>
            <a:ext cx="10769600" cy="304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0392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2" descr="SAP_Solution_Extension_R_sta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9" y="6221013"/>
            <a:ext cx="503594" cy="3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AP Partner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4256" r="16585" b="13359"/>
          <a:stretch/>
        </p:blipFill>
        <p:spPr bwMode="auto">
          <a:xfrm>
            <a:off x="149921" y="6189007"/>
            <a:ext cx="614559" cy="3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103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35103"/>
            <a:ext cx="6815667" cy="469106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DAB8-00CA-F542-A196-F9B5D8F26EF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-16934"/>
            <a:ext cx="10972800" cy="118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>
                <a:solidFill>
                  <a:srgbClr val="00ADD8"/>
                </a:solidFill>
              </a:defRPr>
            </a:lvl1pPr>
          </a:lstStyle>
          <a:p>
            <a:endParaRPr lang="en-US" cap="none" dirty="0">
              <a:solidFill>
                <a:srgbClr val="00AD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61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360820" y="1601628"/>
            <a:ext cx="5326613" cy="4230000"/>
          </a:xfrm>
          <a:solidFill>
            <a:schemeClr val="tx2">
              <a:alpha val="70000"/>
            </a:schemeClr>
          </a:solidFill>
        </p:spPr>
        <p:txBody>
          <a:bodyPr vert="horz" lIns="0" tIns="1512000" rIns="0" bIns="0" rtlCol="0" anchor="t" anchorCtr="0">
            <a:noAutofit/>
          </a:bodyPr>
          <a:lstStyle>
            <a:lvl1pPr marL="0" indent="0" algn="ctr" defTabSz="1088231" rtl="0" eaLnBrk="1" latinLnBrk="0" hangingPunct="1">
              <a:spcBef>
                <a:spcPts val="1928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screenshot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870" y="1620000"/>
            <a:ext cx="5326613" cy="423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03870" y="504000"/>
            <a:ext cx="11183564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65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with pictur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915" y="1690688"/>
            <a:ext cx="5661326" cy="172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206400" y="1690688"/>
            <a:ext cx="5661326" cy="172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323915" y="3573494"/>
            <a:ext cx="5661326" cy="2508223"/>
          </a:xfrm>
          <a:solidFill>
            <a:schemeClr val="bg1">
              <a:lumMod val="95000"/>
            </a:schemeClr>
          </a:solidFill>
        </p:spPr>
        <p:txBody>
          <a:bodyPr tIns="600113" anchor="t" anchorCtr="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6206400" y="3573494"/>
            <a:ext cx="5661326" cy="2508223"/>
          </a:xfrm>
          <a:solidFill>
            <a:schemeClr val="bg1">
              <a:lumMod val="95000"/>
            </a:schemeClr>
          </a:solidFill>
        </p:spPr>
        <p:txBody>
          <a:bodyPr tIns="600113" anchor="t" anchorCtr="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7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09868D-93A2-418C-98F2-9DE3FA30DA9C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162DB16-4E42-4819-B054-24271726FD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112837" y="731520"/>
            <a:ext cx="9966325" cy="4906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413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F09537-CDF1-48A6-B716-1B0E236D7811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able Placeholder 27">
            <a:extLst>
              <a:ext uri="{FF2B5EF4-FFF2-40B4-BE49-F238E27FC236}">
                <a16:creationId xmlns:a16="http://schemas.microsoft.com/office/drawing/2014/main" id="{9025B6F5-EF8E-4330-BE24-63FAA300F67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10101" y="1388256"/>
            <a:ext cx="11196098" cy="449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279628-F7AB-449C-B426-1A91413DF7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92597"/>
            <a:ext cx="112844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259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ustomer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26481A-97D7-48C1-81E0-FC972B06AA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EA0627-886D-4DA0-A28F-19E042B446FB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33B95B-4C7F-47EE-8F6D-F44FDE65F958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le 26">
            <a:extLst>
              <a:ext uri="{FF2B5EF4-FFF2-40B4-BE49-F238E27FC236}">
                <a16:creationId xmlns:a16="http://schemas.microsoft.com/office/drawing/2014/main" id="{CBDE63BB-AE4A-41E8-A9B1-C4835E8E51D0}"/>
              </a:ext>
            </a:extLst>
          </p:cNvPr>
          <p:cNvSpPr txBox="1">
            <a:spLocks/>
          </p:cNvSpPr>
          <p:nvPr userDrawn="1"/>
        </p:nvSpPr>
        <p:spPr>
          <a:xfrm>
            <a:off x="214086" y="404410"/>
            <a:ext cx="10515600" cy="82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Key Customers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D4DCF-F9BA-4F08-BD2E-5E6C60C39D99}"/>
              </a:ext>
            </a:extLst>
          </p:cNvPr>
          <p:cNvSpPr/>
          <p:nvPr userDrawn="1"/>
        </p:nvSpPr>
        <p:spPr>
          <a:xfrm>
            <a:off x="1" y="399383"/>
            <a:ext cx="188685" cy="81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2395D9-C35B-45D8-9146-7E4A8F811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68" y="1315348"/>
            <a:ext cx="10811741" cy="46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197EA41F-0C16-49A7-852B-C08E81C7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719"/>
            <a:ext cx="12192000" cy="50977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CE662-A03D-47B1-866C-7C7E1953C8D9}"/>
              </a:ext>
            </a:extLst>
          </p:cNvPr>
          <p:cNvCxnSpPr>
            <a:cxnSpLocks/>
          </p:cNvCxnSpPr>
          <p:nvPr userDrawn="1"/>
        </p:nvCxnSpPr>
        <p:spPr>
          <a:xfrm>
            <a:off x="0" y="6857999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31CC5-920C-445A-BF14-B8A543113592}"/>
              </a:ext>
            </a:extLst>
          </p:cNvPr>
          <p:cNvSpPr/>
          <p:nvPr userDrawn="1"/>
        </p:nvSpPr>
        <p:spPr>
          <a:xfrm>
            <a:off x="0" y="1"/>
            <a:ext cx="12192000" cy="630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B09F7-3829-47DB-BAB7-48C6D863BE18}"/>
              </a:ext>
            </a:extLst>
          </p:cNvPr>
          <p:cNvCxnSpPr>
            <a:cxnSpLocks/>
          </p:cNvCxnSpPr>
          <p:nvPr userDrawn="1"/>
        </p:nvCxnSpPr>
        <p:spPr>
          <a:xfrm>
            <a:off x="4245428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F922D-1701-4A0A-B974-4B0062F9CB0D}"/>
              </a:ext>
            </a:extLst>
          </p:cNvPr>
          <p:cNvCxnSpPr>
            <a:cxnSpLocks/>
          </p:cNvCxnSpPr>
          <p:nvPr userDrawn="1"/>
        </p:nvCxnSpPr>
        <p:spPr>
          <a:xfrm>
            <a:off x="8081554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FAEAE1-AB97-418C-AC60-BB375A6DBE15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6DAAA-6BB1-4788-BC56-716A41291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333500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40%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E1CB1CD-9274-45B3-AEE4-0FDA27390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391" y="1333499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40%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4A8083-5000-4BC8-8FF8-4AFEC9BAD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400" y="1333498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40%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8277747-D2B0-40DD-A782-FD6DFC888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3322638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Statistic goes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C1D547-0E12-4EAE-A798-DAB2C371F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1391" y="3303110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Statistic goes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358DEE0-3D27-48C1-A1C6-F0728F2B1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400" y="3303109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Statistic goes here</a:t>
            </a:r>
          </a:p>
        </p:txBody>
      </p:sp>
    </p:spTree>
    <p:extLst>
      <p:ext uri="{BB962C8B-B14F-4D97-AF65-F5344CB8AC3E}">
        <p14:creationId xmlns:p14="http://schemas.microsoft.com/office/powerpoint/2010/main" val="28752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48F90-348F-4BD3-B771-AF4B9DD5071E}"/>
              </a:ext>
            </a:extLst>
          </p:cNvPr>
          <p:cNvSpPr/>
          <p:nvPr userDrawn="1"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9BD49C-4CEB-438C-8ACA-81BDAE53A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7408A-AA83-4F9C-BFFA-541278A299C2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2290C-4213-466F-9984-FE321074F725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3B7F8D-9A75-4ED5-9423-14164D876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763314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add transition text here</a:t>
            </a:r>
          </a:p>
        </p:txBody>
      </p:sp>
    </p:spTree>
    <p:extLst>
      <p:ext uri="{BB962C8B-B14F-4D97-AF65-F5344CB8AC3E}">
        <p14:creationId xmlns:p14="http://schemas.microsoft.com/office/powerpoint/2010/main" val="12838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ne, plane, laying&#10;&#10;Description automatically generated">
            <a:extLst>
              <a:ext uri="{FF2B5EF4-FFF2-40B4-BE49-F238E27FC236}">
                <a16:creationId xmlns:a16="http://schemas.microsoft.com/office/drawing/2014/main" id="{973D3847-8C3B-40D4-80AF-DE2B7074B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C801AA-6C8B-4483-B354-9E236B2E4EE6}"/>
              </a:ext>
            </a:extLst>
          </p:cNvPr>
          <p:cNvSpPr/>
          <p:nvPr userDrawn="1"/>
        </p:nvSpPr>
        <p:spPr>
          <a:xfrm rot="16200000">
            <a:off x="2667002" y="-2666998"/>
            <a:ext cx="6857996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6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3F715-8A77-4E76-A2CD-FC933C06517B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F17539-0637-4F55-B489-91D08F59C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504232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add transition text here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9AC65B-0A84-4993-8326-0DE570E46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3629D-B59E-4F40-81F5-34E9E14DFD97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C5038-0E43-4B62-8FB2-FBC893F22CDA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E8C03-F59A-46DD-A992-D85412BD0BB0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8DE82E-6C8F-466C-B03B-2F58BE77CD8B}"/>
              </a:ext>
            </a:extLst>
          </p:cNvPr>
          <p:cNvCxnSpPr>
            <a:cxnSpLocks/>
          </p:cNvCxnSpPr>
          <p:nvPr userDrawn="1"/>
        </p:nvCxnSpPr>
        <p:spPr>
          <a:xfrm>
            <a:off x="4966489" y="1583322"/>
            <a:ext cx="225902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CE221A-016B-4A73-BC7C-8F858B99D36F}"/>
              </a:ext>
            </a:extLst>
          </p:cNvPr>
          <p:cNvSpPr txBox="1"/>
          <p:nvPr userDrawn="1"/>
        </p:nvSpPr>
        <p:spPr>
          <a:xfrm>
            <a:off x="5713344" y="390629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22E752-F585-4615-BEAA-C40B91701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837" y="2087563"/>
            <a:ext cx="6019800" cy="323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9D8981-EA14-4836-BCE9-0E7BC7DEF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tower in a city&#10;&#10;Description automatically generated">
            <a:extLst>
              <a:ext uri="{FF2B5EF4-FFF2-40B4-BE49-F238E27FC236}">
                <a16:creationId xmlns:a16="http://schemas.microsoft.com/office/drawing/2014/main" id="{6F630BC0-4075-4F8A-A506-C1DE34A8D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FDB65-8F20-4BFC-BB3B-3ACEA70FB6E9}"/>
              </a:ext>
            </a:extLst>
          </p:cNvPr>
          <p:cNvSpPr/>
          <p:nvPr userDrawn="1"/>
        </p:nvSpPr>
        <p:spPr>
          <a:xfrm>
            <a:off x="0" y="0"/>
            <a:ext cx="2498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3BEFE-3E13-4214-B683-3369ABFF2929}"/>
              </a:ext>
            </a:extLst>
          </p:cNvPr>
          <p:cNvSpPr/>
          <p:nvPr userDrawn="1"/>
        </p:nvSpPr>
        <p:spPr>
          <a:xfrm>
            <a:off x="2498187" y="0"/>
            <a:ext cx="7197355" cy="6858000"/>
          </a:xfrm>
          <a:prstGeom prst="rect">
            <a:avLst/>
          </a:prstGeom>
          <a:gradFill flip="none" rotWithShape="1">
            <a:gsLst>
              <a:gs pos="6000">
                <a:schemeClr val="accent2"/>
              </a:gs>
              <a:gs pos="73000">
                <a:schemeClr val="accent2"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611B5-FDA2-4BF5-88EC-4D2168212A13}"/>
              </a:ext>
            </a:extLst>
          </p:cNvPr>
          <p:cNvCxnSpPr>
            <a:cxnSpLocks/>
          </p:cNvCxnSpPr>
          <p:nvPr userDrawn="1"/>
        </p:nvCxnSpPr>
        <p:spPr>
          <a:xfrm>
            <a:off x="829208" y="1628272"/>
            <a:ext cx="46273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33EE11-B5C3-4917-943C-B6D5460C90D5}"/>
              </a:ext>
            </a:extLst>
          </p:cNvPr>
          <p:cNvSpPr txBox="1"/>
          <p:nvPr userDrawn="1"/>
        </p:nvSpPr>
        <p:spPr>
          <a:xfrm>
            <a:off x="685802" y="425640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6807A-86CD-4556-B9CD-3FCBCDC68F24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2E2D2B-5DDF-4587-975F-6B83877CE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208" y="2087563"/>
            <a:ext cx="5266792" cy="32369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8518C1-447A-4B2B-9259-8804E63CF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Facing Title 1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7B113-DE30-49E0-BC77-F3927E04DD0E}"/>
              </a:ext>
            </a:extLst>
          </p:cNvPr>
          <p:cNvSpPr/>
          <p:nvPr userDrawn="1"/>
        </p:nvSpPr>
        <p:spPr>
          <a:xfrm>
            <a:off x="0" y="-12398"/>
            <a:ext cx="121920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E3269D-D553-461B-82DC-46345679D7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965630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Title Option One Line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B1F3B2-3D0B-439B-9EF9-452FF8AE4B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115054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7052A46-A5DC-44D3-8534-AE690708A8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390983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August 26, 2020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9259F-2846-4B66-9A51-70FD57D75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EE9AC-61DB-430B-BB1B-C50EE534D8B0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2F1EB-46AD-4C58-B5A1-32FA6BF01B72}"/>
              </a:ext>
            </a:extLst>
          </p:cNvPr>
          <p:cNvCxnSpPr>
            <a:cxnSpLocks/>
          </p:cNvCxnSpPr>
          <p:nvPr userDrawn="1"/>
        </p:nvCxnSpPr>
        <p:spPr>
          <a:xfrm>
            <a:off x="696699" y="1693777"/>
            <a:ext cx="0" cy="29182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erson, holding&#10;&#10;Description automatically generated">
            <a:extLst>
              <a:ext uri="{FF2B5EF4-FFF2-40B4-BE49-F238E27FC236}">
                <a16:creationId xmlns:a16="http://schemas.microsoft.com/office/drawing/2014/main" id="{8064B709-84A3-4719-8543-362641DD9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4A16EE-3AD1-459C-B43A-E0C59DF5F9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80000"/>
                </a:schemeClr>
              </a:gs>
              <a:gs pos="76000">
                <a:schemeClr val="accent2">
                  <a:lumMod val="75000"/>
                  <a:alpha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F5C84E-9746-46FB-952B-5A9D4860D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83" y="5977897"/>
            <a:ext cx="2805212" cy="517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151E01-2DC3-4533-9393-F9944A605AD5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FB5A45-C4A0-48FB-81AF-AEAC4D99033D}"/>
              </a:ext>
            </a:extLst>
          </p:cNvPr>
          <p:cNvSpPr txBox="1">
            <a:spLocks/>
          </p:cNvSpPr>
          <p:nvPr userDrawn="1"/>
        </p:nvSpPr>
        <p:spPr>
          <a:xfrm>
            <a:off x="3329495" y="2639568"/>
            <a:ext cx="5533010" cy="21953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28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CCCAC3-D7B3-4979-B965-7FF737DA7EF2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0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5ED99FF4-B823-4558-8D80-720B6EC43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2C1B69-F3E8-40FE-8C92-6EC488DBEB2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4">
                  <a:alpha val="80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2BE933-6076-49EC-AFE0-93F0B0D47DC7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7DD36C-F28D-4A4F-94CD-D16DFDBBD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C74F2-FE71-4AF3-933C-BF152FFD290D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EE25A6-E09D-4BA5-BB45-9E9EE9AA8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40B96-700F-485A-8CED-8A94EC076C7A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16E87B-D4E9-4B4D-9D9A-833B46959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6F66F-4B61-4E43-8558-E90D4A5EC967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34FF8B38-DDA3-4CC8-A6C1-0B04A4477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9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DF3F3-158D-4EC6-AD45-63FFA54CD1B9}"/>
              </a:ext>
            </a:extLst>
          </p:cNvPr>
          <p:cNvSpPr/>
          <p:nvPr userDrawn="1"/>
        </p:nvSpPr>
        <p:spPr>
          <a:xfrm>
            <a:off x="0" y="-12400"/>
            <a:ext cx="12192000" cy="6870399"/>
          </a:xfrm>
          <a:prstGeom prst="rect">
            <a:avLst/>
          </a:prstGeom>
          <a:gradFill>
            <a:gsLst>
              <a:gs pos="11000">
                <a:schemeClr val="accent2">
                  <a:alpha val="85000"/>
                </a:schemeClr>
              </a:gs>
              <a:gs pos="85000">
                <a:schemeClr val="accent4">
                  <a:alpha val="8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3E95F-FD12-4B4D-B68A-2EE01EC3E1BB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0F4CEC-C91A-4E1F-9870-A2F6385295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0D39E-33F7-45FF-8506-FD9D13245B3E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103CB-70F9-4903-A480-64E572542D9D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6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F57A6A-5D5C-4037-8F86-549DDAD428D5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CAD1B5-DCC8-41DE-BC7D-6B635D8A9C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32" y="2187294"/>
            <a:ext cx="6299137" cy="12417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AED96-2832-473E-A782-F6397AEB3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5816" y="3855721"/>
            <a:ext cx="5740368" cy="746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Presenters Name - </a:t>
            </a:r>
            <a:r>
              <a:rPr lang="en-US"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Job Position</a:t>
            </a:r>
          </a:p>
        </p:txBody>
      </p:sp>
    </p:spTree>
    <p:extLst>
      <p:ext uri="{BB962C8B-B14F-4D97-AF65-F5344CB8AC3E}">
        <p14:creationId xmlns:p14="http://schemas.microsoft.com/office/powerpoint/2010/main" val="3578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Facing Title 2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6D7B78-BF1F-4187-B2A7-4D16C1D80AB4}"/>
              </a:ext>
            </a:extLst>
          </p:cNvPr>
          <p:cNvSpPr/>
          <p:nvPr userDrawn="1"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7CA2F-CEB8-4810-95AA-C1F2ED2E3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B4A97-ADE8-4678-B5ED-B69481FDE537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7410AE-B7B7-4830-BCD3-AD2E5F54E9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399311"/>
            <a:ext cx="9652070" cy="17467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Internal Two Line Continued Long Title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57BA74F-D494-4C6F-B321-E88B3390C5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257159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3F9930D7-38C5-484D-B26A-2293158E274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107542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</p:spTree>
    <p:extLst>
      <p:ext uri="{BB962C8B-B14F-4D97-AF65-F5344CB8AC3E}">
        <p14:creationId xmlns:p14="http://schemas.microsoft.com/office/powerpoint/2010/main" val="13856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Facing Title 1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7B113-DE30-49E0-BC77-F3927E04DD0E}"/>
              </a:ext>
            </a:extLst>
          </p:cNvPr>
          <p:cNvSpPr/>
          <p:nvPr userDrawn="1"/>
        </p:nvSpPr>
        <p:spPr>
          <a:xfrm>
            <a:off x="0" y="-12398"/>
            <a:ext cx="121920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E3269D-D553-461B-82DC-46345679D7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965630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One Line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B1F3B2-3D0B-439B-9EF9-452FF8AE4B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104096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7052A46-A5DC-44D3-8534-AE690708A8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390983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EE9AC-61DB-430B-BB1B-C50EE534D8B0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2F1EB-46AD-4C58-B5A1-32FA6BF01B72}"/>
              </a:ext>
            </a:extLst>
          </p:cNvPr>
          <p:cNvCxnSpPr>
            <a:cxnSpLocks/>
          </p:cNvCxnSpPr>
          <p:nvPr userDrawn="1"/>
        </p:nvCxnSpPr>
        <p:spPr>
          <a:xfrm>
            <a:off x="696699" y="1693777"/>
            <a:ext cx="0" cy="29182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5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xternal F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urtain&#10;&#10;Description automatically generated">
            <a:extLst>
              <a:ext uri="{FF2B5EF4-FFF2-40B4-BE49-F238E27FC236}">
                <a16:creationId xmlns:a16="http://schemas.microsoft.com/office/drawing/2014/main" id="{6F93C00E-1F67-43C8-AF6B-663224E6C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"/>
            <a:ext cx="12192000" cy="1776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1C149-D687-4811-B6EF-F1FDF06CA7CA}"/>
              </a:ext>
            </a:extLst>
          </p:cNvPr>
          <p:cNvSpPr/>
          <p:nvPr userDrawn="1"/>
        </p:nvSpPr>
        <p:spPr>
          <a:xfrm rot="16200000">
            <a:off x="5207833" y="-5207829"/>
            <a:ext cx="1776334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705A0B3-D4D8-468C-B4A3-C8D2211F3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2719394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One 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536C1E-F3CE-41BE-B2CD-1D63C00608F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85786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2">
                    <a:lumMod val="25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E002335-56C6-49FB-AB0A-8BBCBE6C24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663594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</p:spTree>
    <p:extLst>
      <p:ext uri="{BB962C8B-B14F-4D97-AF65-F5344CB8AC3E}">
        <p14:creationId xmlns:p14="http://schemas.microsoft.com/office/powerpoint/2010/main" val="12252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88E69-EA60-4B1D-81CA-ECBD3AEC762B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 descr="A picture containing curtain&#10;&#10;Description automatically generated">
            <a:extLst>
              <a:ext uri="{FF2B5EF4-FFF2-40B4-BE49-F238E27FC236}">
                <a16:creationId xmlns:a16="http://schemas.microsoft.com/office/drawing/2014/main" id="{78BD484A-8F50-49E8-A911-4CB4FEAE4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16200000">
            <a:off x="6660613" y="1326621"/>
            <a:ext cx="6858010" cy="42047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B52-3066-4826-9A64-718A44D8A096}"/>
              </a:ext>
            </a:extLst>
          </p:cNvPr>
          <p:cNvSpPr/>
          <p:nvPr userDrawn="1"/>
        </p:nvSpPr>
        <p:spPr>
          <a:xfrm>
            <a:off x="7987230" y="0"/>
            <a:ext cx="4204769" cy="6858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6000"/>
                </a:schemeClr>
              </a:gs>
              <a:gs pos="86000">
                <a:schemeClr val="accent4">
                  <a:alpha val="84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144B71-9A78-485C-B2C1-F95C9F5C3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9469" y="1360433"/>
            <a:ext cx="6776506" cy="44895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6pPr>
          </a:lstStyle>
          <a:p>
            <a:pPr>
              <a:buClr>
                <a:schemeClr val="accent4"/>
              </a:buClr>
            </a:pPr>
            <a:r>
              <a:rPr lang="en-US" dirty="0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 dirty="0"/>
              <a:t>Add copy here</a:t>
            </a:r>
          </a:p>
          <a:p>
            <a:pPr>
              <a:buClr>
                <a:schemeClr val="accent4"/>
              </a:buClr>
            </a:pPr>
            <a:r>
              <a:rPr lang="en-US" dirty="0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 dirty="0"/>
              <a:t>Example Copy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1419D-4781-426F-A6C7-BDB03E1A92CF}"/>
              </a:ext>
            </a:extLst>
          </p:cNvPr>
          <p:cNvCxnSpPr>
            <a:cxnSpLocks/>
          </p:cNvCxnSpPr>
          <p:nvPr userDrawn="1"/>
        </p:nvCxnSpPr>
        <p:spPr>
          <a:xfrm>
            <a:off x="0" y="6858013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182DDB-40AF-4C86-AF7C-EFAB2B8B5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4" y="380878"/>
            <a:ext cx="677650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3765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xternal F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urtain&#10;&#10;Description automatically generated">
            <a:extLst>
              <a:ext uri="{FF2B5EF4-FFF2-40B4-BE49-F238E27FC236}">
                <a16:creationId xmlns:a16="http://schemas.microsoft.com/office/drawing/2014/main" id="{6F93C00E-1F67-43C8-AF6B-663224E6C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"/>
            <a:ext cx="12192000" cy="1776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1C149-D687-4811-B6EF-F1FDF06CA7CA}"/>
              </a:ext>
            </a:extLst>
          </p:cNvPr>
          <p:cNvSpPr/>
          <p:nvPr userDrawn="1"/>
        </p:nvSpPr>
        <p:spPr>
          <a:xfrm rot="16200000">
            <a:off x="5207833" y="-5207829"/>
            <a:ext cx="1776334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705A0B3-D4D8-468C-B4A3-C8D2211F3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2719394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Title Option One 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536C1E-F3CE-41BE-B2CD-1D63C00608F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868818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2">
                    <a:lumMod val="25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E002335-56C6-49FB-AB0A-8BBCBE6C24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663594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August 26, 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4B1A37-3439-4377-91B2-34BC10673BDA}"/>
              </a:ext>
            </a:extLst>
          </p:cNvPr>
          <p:cNvCxnSpPr>
            <a:cxnSpLocks/>
          </p:cNvCxnSpPr>
          <p:nvPr userDrawn="1"/>
        </p:nvCxnSpPr>
        <p:spPr>
          <a:xfrm>
            <a:off x="696699" y="2447541"/>
            <a:ext cx="0" cy="2918291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B6F79-038B-4CD7-A628-BF5EE3DBD959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E0C1CB-9C04-45D3-912B-73D8B34823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0729" y="1375324"/>
            <a:ext cx="11126531" cy="447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6pPr>
          </a:lstStyle>
          <a:p>
            <a:pPr>
              <a:buClr>
                <a:schemeClr val="accent4"/>
              </a:buClr>
            </a:pPr>
            <a:r>
              <a:rPr lang="en-US" dirty="0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 dirty="0"/>
              <a:t>Add text here</a:t>
            </a:r>
          </a:p>
          <a:p>
            <a:pPr>
              <a:buClr>
                <a:schemeClr val="accent4"/>
              </a:buClr>
            </a:pPr>
            <a:r>
              <a:rPr lang="en-US" dirty="0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 dirty="0"/>
              <a:t>Example 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65697-A035-4323-9A1A-DE90493099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97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3255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7B7-C9BF-447E-ACD6-EC319E01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729" y="1379374"/>
            <a:ext cx="5334000" cy="4488689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C30AF3-D283-4D5C-9A04-69697CB37DB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03306" y="1379375"/>
            <a:ext cx="5334000" cy="44886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76035-0352-487A-B6C6-EA7A0393B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6939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15C6F-1E9F-4207-B305-59C0767F7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575" y="386739"/>
            <a:ext cx="114368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190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etheus Platfor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25FC8A-B1BF-4941-BE3D-6A5C5B04A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0877"/>
            <a:ext cx="1120828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The Prometheus Platform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D67D75-20F8-4089-9116-8B2CEEB6A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9" y="1420751"/>
            <a:ext cx="10861431" cy="44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Locations Detai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6C7C8-648A-4811-87AC-D3DB8A9F647D}"/>
              </a:ext>
            </a:extLst>
          </p:cNvPr>
          <p:cNvGrpSpPr/>
          <p:nvPr userDrawn="1"/>
        </p:nvGrpSpPr>
        <p:grpSpPr>
          <a:xfrm>
            <a:off x="5956985" y="740588"/>
            <a:ext cx="5685719" cy="2895458"/>
            <a:chOff x="819636" y="1258718"/>
            <a:chExt cx="10851541" cy="55261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6286710-F92F-41DC-80F0-88990D77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636" y="1258718"/>
              <a:ext cx="10851541" cy="552615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E5AC4D5-7A98-4FA2-A5F9-28AFBA059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7407" y="3007956"/>
              <a:ext cx="154426" cy="22244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B221252-B638-4A08-8EDC-30E84F1DD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63645" y="3410529"/>
              <a:ext cx="154426" cy="22244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79180B-2921-496C-A333-764E2D622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96837" y="3537034"/>
              <a:ext cx="154426" cy="22244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7535386-7DA6-4D6F-AA40-3023C3F03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8974" y="2627381"/>
              <a:ext cx="154426" cy="222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492CB4B-C1F6-47F1-8E2D-281A79785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8784" y="2740127"/>
              <a:ext cx="154426" cy="22244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F63403-1054-4B6B-8AE7-8946312D2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9963" y="2785296"/>
              <a:ext cx="154426" cy="2224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97D386-BD59-41D8-A8D7-26F501B14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6430" y="2948507"/>
              <a:ext cx="154426" cy="2224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8459A75-CF5F-44EB-A52C-E74AEC6C6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4216" y="4872557"/>
              <a:ext cx="154426" cy="22244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610F0D4-2C17-43AC-BF05-74458F991C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4305" y="5419897"/>
              <a:ext cx="154426" cy="22244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91BB2E2-12E4-435E-90C3-736A3653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17240" y="5599282"/>
              <a:ext cx="154426" cy="22244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9B34BD-2546-4F8F-BD89-F3B92BF24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11204" y="5378993"/>
              <a:ext cx="154426" cy="222448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95DE650C-788D-4A02-BAE2-AE2E3A77B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9431" y="1742514"/>
            <a:ext cx="80912" cy="11655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35F5644-38E8-4136-8EB5-26422F22F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5647" y="2179661"/>
            <a:ext cx="80912" cy="11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E0E1FB17-CBBA-4025-9DCD-AC1E3377C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65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Prometheus Group, Proprietary &amp; Confidential</a:t>
            </a:r>
          </a:p>
        </p:txBody>
      </p:sp>
      <p:sp>
        <p:nvSpPr>
          <p:cNvPr id="86" name="object 7">
            <a:extLst>
              <a:ext uri="{FF2B5EF4-FFF2-40B4-BE49-F238E27FC236}">
                <a16:creationId xmlns:a16="http://schemas.microsoft.com/office/drawing/2014/main" id="{3284C28F-1632-4A84-B167-790671B100E9}"/>
              </a:ext>
            </a:extLst>
          </p:cNvPr>
          <p:cNvSpPr/>
          <p:nvPr userDrawn="1"/>
        </p:nvSpPr>
        <p:spPr>
          <a:xfrm>
            <a:off x="8636199" y="1306795"/>
            <a:ext cx="45719" cy="204573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E3783A-3233-419C-B97E-B507E900CF7F}"/>
              </a:ext>
            </a:extLst>
          </p:cNvPr>
          <p:cNvSpPr txBox="1"/>
          <p:nvPr userDrawn="1"/>
        </p:nvSpPr>
        <p:spPr>
          <a:xfrm>
            <a:off x="10521769" y="4682567"/>
            <a:ext cx="1470535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indent="-171450" algn="l" defTabSz="914400" rtl="0" eaLnBrk="1" latinLnBrk="0" hangingPunct="1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Launched STO Manager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6FC265-3479-44DA-9DCA-DFE1796B6BEB}"/>
              </a:ext>
            </a:extLst>
          </p:cNvPr>
          <p:cNvGrpSpPr/>
          <p:nvPr userDrawn="1"/>
        </p:nvGrpSpPr>
        <p:grpSpPr>
          <a:xfrm>
            <a:off x="317001" y="1282651"/>
            <a:ext cx="11841927" cy="5170209"/>
            <a:chOff x="317001" y="1282651"/>
            <a:chExt cx="11841927" cy="5170209"/>
          </a:xfrm>
        </p:grpSpPr>
        <p:sp>
          <p:nvSpPr>
            <p:cNvPr id="68" name="object 7">
              <a:extLst>
                <a:ext uri="{FF2B5EF4-FFF2-40B4-BE49-F238E27FC236}">
                  <a16:creationId xmlns:a16="http://schemas.microsoft.com/office/drawing/2014/main" id="{30CBF888-8440-41F7-ABFC-6FDEAA0768F2}"/>
                </a:ext>
              </a:extLst>
            </p:cNvPr>
            <p:cNvSpPr/>
            <p:nvPr userDrawn="1"/>
          </p:nvSpPr>
          <p:spPr>
            <a:xfrm flipH="1">
              <a:off x="2035815" y="4184844"/>
              <a:ext cx="52658" cy="1705689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Pentagon 115">
              <a:extLst>
                <a:ext uri="{FF2B5EF4-FFF2-40B4-BE49-F238E27FC236}">
                  <a16:creationId xmlns:a16="http://schemas.microsoft.com/office/drawing/2014/main" id="{27779420-7B24-40B6-954F-922D7FD2E7E6}"/>
                </a:ext>
              </a:extLst>
            </p:cNvPr>
            <p:cNvSpPr/>
            <p:nvPr userDrawn="1"/>
          </p:nvSpPr>
          <p:spPr>
            <a:xfrm>
              <a:off x="317001" y="3326616"/>
              <a:ext cx="11472979" cy="1075978"/>
            </a:xfrm>
            <a:prstGeom prst="homePlate">
              <a:avLst/>
            </a:prstGeom>
            <a:gradFill>
              <a:gsLst>
                <a:gs pos="100000">
                  <a:schemeClr val="accent4"/>
                </a:gs>
                <a:gs pos="46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bject 21">
              <a:extLst>
                <a:ext uri="{FF2B5EF4-FFF2-40B4-BE49-F238E27FC236}">
                  <a16:creationId xmlns:a16="http://schemas.microsoft.com/office/drawing/2014/main" id="{3971E688-133A-4FDF-968D-E423CBFA49CB}"/>
                </a:ext>
              </a:extLst>
            </p:cNvPr>
            <p:cNvSpPr txBox="1"/>
            <p:nvPr userDrawn="1"/>
          </p:nvSpPr>
          <p:spPr>
            <a:xfrm>
              <a:off x="2321505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object 22">
              <a:extLst>
                <a:ext uri="{FF2B5EF4-FFF2-40B4-BE49-F238E27FC236}">
                  <a16:creationId xmlns:a16="http://schemas.microsoft.com/office/drawing/2014/main" id="{63A44EB8-A89C-4C3B-A844-DCE75BF6DD1C}"/>
                </a:ext>
              </a:extLst>
            </p:cNvPr>
            <p:cNvSpPr txBox="1"/>
            <p:nvPr userDrawn="1"/>
          </p:nvSpPr>
          <p:spPr>
            <a:xfrm>
              <a:off x="1436044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object 23">
              <a:extLst>
                <a:ext uri="{FF2B5EF4-FFF2-40B4-BE49-F238E27FC236}">
                  <a16:creationId xmlns:a16="http://schemas.microsoft.com/office/drawing/2014/main" id="{0A83A43D-4CDA-421C-960B-EB3DF48F32ED}"/>
                </a:ext>
              </a:extLst>
            </p:cNvPr>
            <p:cNvSpPr txBox="1"/>
            <p:nvPr userDrawn="1"/>
          </p:nvSpPr>
          <p:spPr>
            <a:xfrm>
              <a:off x="3115512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bject 24">
              <a:extLst>
                <a:ext uri="{FF2B5EF4-FFF2-40B4-BE49-F238E27FC236}">
                  <a16:creationId xmlns:a16="http://schemas.microsoft.com/office/drawing/2014/main" id="{852DB4BF-CFF9-476D-B75E-47F812DB6AE2}"/>
                </a:ext>
              </a:extLst>
            </p:cNvPr>
            <p:cNvSpPr txBox="1"/>
            <p:nvPr userDrawn="1"/>
          </p:nvSpPr>
          <p:spPr>
            <a:xfrm>
              <a:off x="3965762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bject 25">
              <a:extLst>
                <a:ext uri="{FF2B5EF4-FFF2-40B4-BE49-F238E27FC236}">
                  <a16:creationId xmlns:a16="http://schemas.microsoft.com/office/drawing/2014/main" id="{D8C816A0-A498-4878-999D-D1FA4E358CCE}"/>
                </a:ext>
              </a:extLst>
            </p:cNvPr>
            <p:cNvSpPr txBox="1"/>
            <p:nvPr userDrawn="1"/>
          </p:nvSpPr>
          <p:spPr>
            <a:xfrm>
              <a:off x="4794980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2008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01B818FE-C659-4F48-BC64-4FE065FC88DE}"/>
                </a:ext>
              </a:extLst>
            </p:cNvPr>
            <p:cNvSpPr txBox="1"/>
            <p:nvPr userDrawn="1"/>
          </p:nvSpPr>
          <p:spPr>
            <a:xfrm>
              <a:off x="5610019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bject 27">
              <a:extLst>
                <a:ext uri="{FF2B5EF4-FFF2-40B4-BE49-F238E27FC236}">
                  <a16:creationId xmlns:a16="http://schemas.microsoft.com/office/drawing/2014/main" id="{B0674C60-7B08-410E-849D-D74E4134D91E}"/>
                </a:ext>
              </a:extLst>
            </p:cNvPr>
            <p:cNvSpPr txBox="1"/>
            <p:nvPr userDrawn="1"/>
          </p:nvSpPr>
          <p:spPr>
            <a:xfrm>
              <a:off x="6474448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2012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7109C93D-D06E-4D65-A6CE-597169D86AD3}"/>
                </a:ext>
              </a:extLst>
            </p:cNvPr>
            <p:cNvSpPr txBox="1"/>
            <p:nvPr userDrawn="1"/>
          </p:nvSpPr>
          <p:spPr>
            <a:xfrm>
              <a:off x="7254276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2014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bject 70">
              <a:extLst>
                <a:ext uri="{FF2B5EF4-FFF2-40B4-BE49-F238E27FC236}">
                  <a16:creationId xmlns:a16="http://schemas.microsoft.com/office/drawing/2014/main" id="{D42DCC9A-254C-4383-8BEB-86B1A2867E93}"/>
                </a:ext>
              </a:extLst>
            </p:cNvPr>
            <p:cNvSpPr txBox="1"/>
            <p:nvPr userDrawn="1"/>
          </p:nvSpPr>
          <p:spPr>
            <a:xfrm>
              <a:off x="8153916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object 71">
              <a:extLst>
                <a:ext uri="{FF2B5EF4-FFF2-40B4-BE49-F238E27FC236}">
                  <a16:creationId xmlns:a16="http://schemas.microsoft.com/office/drawing/2014/main" id="{40A21AC2-1A10-4BC2-AD4D-90CD15BF413F}"/>
                </a:ext>
              </a:extLst>
            </p:cNvPr>
            <p:cNvSpPr txBox="1"/>
            <p:nvPr userDrawn="1"/>
          </p:nvSpPr>
          <p:spPr>
            <a:xfrm>
              <a:off x="677248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1998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bject 72">
              <a:extLst>
                <a:ext uri="{FF2B5EF4-FFF2-40B4-BE49-F238E27FC236}">
                  <a16:creationId xmlns:a16="http://schemas.microsoft.com/office/drawing/2014/main" id="{F94C2837-3786-43F2-BFC9-684BE707749C}"/>
                </a:ext>
              </a:extLst>
            </p:cNvPr>
            <p:cNvSpPr txBox="1"/>
            <p:nvPr userDrawn="1"/>
          </p:nvSpPr>
          <p:spPr>
            <a:xfrm>
              <a:off x="8898533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2018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object 72">
              <a:extLst>
                <a:ext uri="{FF2B5EF4-FFF2-40B4-BE49-F238E27FC236}">
                  <a16:creationId xmlns:a16="http://schemas.microsoft.com/office/drawing/2014/main" id="{9495B9B5-182B-496D-89E5-6CBFB3ECFC26}"/>
                </a:ext>
              </a:extLst>
            </p:cNvPr>
            <p:cNvSpPr txBox="1"/>
            <p:nvPr userDrawn="1"/>
          </p:nvSpPr>
          <p:spPr>
            <a:xfrm>
              <a:off x="9833382" y="3861358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2019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bject 72">
              <a:extLst>
                <a:ext uri="{FF2B5EF4-FFF2-40B4-BE49-F238E27FC236}">
                  <a16:creationId xmlns:a16="http://schemas.microsoft.com/office/drawing/2014/main" id="{A815DCA3-53DB-4115-96D3-632684213ED6}"/>
                </a:ext>
              </a:extLst>
            </p:cNvPr>
            <p:cNvSpPr txBox="1"/>
            <p:nvPr userDrawn="1"/>
          </p:nvSpPr>
          <p:spPr>
            <a:xfrm>
              <a:off x="10542789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bject 7">
              <a:extLst>
                <a:ext uri="{FF2B5EF4-FFF2-40B4-BE49-F238E27FC236}">
                  <a16:creationId xmlns:a16="http://schemas.microsoft.com/office/drawing/2014/main" id="{A1B37BDF-F516-4A2F-AF64-694C8E48A5F4}"/>
                </a:ext>
              </a:extLst>
            </p:cNvPr>
            <p:cNvSpPr/>
            <p:nvPr userDrawn="1"/>
          </p:nvSpPr>
          <p:spPr>
            <a:xfrm flipH="1">
              <a:off x="851232" y="1856550"/>
              <a:ext cx="52658" cy="1705689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CF858C-3433-4B7B-BB5D-CA99B6931492}"/>
                </a:ext>
              </a:extLst>
            </p:cNvPr>
            <p:cNvSpPr txBox="1"/>
            <p:nvPr userDrawn="1"/>
          </p:nvSpPr>
          <p:spPr>
            <a:xfrm>
              <a:off x="851232" y="1793950"/>
              <a:ext cx="15665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2890" marR="116205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-5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Prometheus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Group  f</a:t>
              </a:r>
              <a:r>
                <a:rPr kumimoji="0" lang="en-US" sz="1200" b="0" i="0" u="none" strike="noStrike" kern="1200" cap="none" spc="-5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ounded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as an SAP  </a:t>
              </a:r>
              <a:r>
                <a:rPr kumimoji="0" lang="en-US" sz="1200" b="0" i="0" u="none" strike="noStrike" kern="1200" cap="none" spc="-5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technical consulting shop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object 58">
              <a:extLst>
                <a:ext uri="{FF2B5EF4-FFF2-40B4-BE49-F238E27FC236}">
                  <a16:creationId xmlns:a16="http://schemas.microsoft.com/office/drawing/2014/main" id="{6160FE37-0BAB-492C-AA62-A22DB35F5D0A}"/>
                </a:ext>
              </a:extLst>
            </p:cNvPr>
            <p:cNvSpPr txBox="1"/>
            <p:nvPr userDrawn="1"/>
          </p:nvSpPr>
          <p:spPr>
            <a:xfrm>
              <a:off x="701062" y="5289892"/>
              <a:ext cx="1420952" cy="591829"/>
            </a:xfrm>
            <a:prstGeom prst="rect">
              <a:avLst/>
            </a:prstGeom>
            <a:ln w="12191">
              <a:noFill/>
            </a:ln>
          </p:spPr>
          <p:txBody>
            <a:bodyPr vert="horz" wrap="square" lIns="0" tIns="37465" rIns="0" bIns="0" rtlCol="0">
              <a:spAutoFit/>
            </a:bodyPr>
            <a:lstStyle/>
            <a:p>
              <a:pPr marL="262255" marR="168275" lvl="0" indent="-171450" algn="r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Customized SAP P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Valero’s Benicia refinery</a:t>
              </a: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990D33F7-8495-47B6-B028-C4A0D495DEFD}"/>
                </a:ext>
              </a:extLst>
            </p:cNvPr>
            <p:cNvSpPr txBox="1"/>
            <p:nvPr userDrawn="1"/>
          </p:nvSpPr>
          <p:spPr>
            <a:xfrm>
              <a:off x="3069042" y="2369346"/>
              <a:ext cx="1086751" cy="776495"/>
            </a:xfrm>
            <a:prstGeom prst="rect">
              <a:avLst/>
            </a:prstGeom>
            <a:ln w="12192">
              <a:noFill/>
            </a:ln>
          </p:spPr>
          <p:txBody>
            <a:bodyPr vert="horz" wrap="square" lIns="0" tIns="37465" rIns="0" bIns="0" rtlCol="0">
              <a:spAutoFit/>
            </a:bodyPr>
            <a:lstStyle/>
            <a:p>
              <a:pPr marL="262255" marR="113664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Converted to a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oftware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ompany</a:t>
              </a:r>
            </a:p>
          </p:txBody>
        </p:sp>
        <p:sp>
          <p:nvSpPr>
            <p:cNvPr id="70" name="object 7">
              <a:extLst>
                <a:ext uri="{FF2B5EF4-FFF2-40B4-BE49-F238E27FC236}">
                  <a16:creationId xmlns:a16="http://schemas.microsoft.com/office/drawing/2014/main" id="{EEB43743-D0E2-4BCC-B7AF-2B55FE216B67}"/>
                </a:ext>
              </a:extLst>
            </p:cNvPr>
            <p:cNvSpPr/>
            <p:nvPr userDrawn="1"/>
          </p:nvSpPr>
          <p:spPr>
            <a:xfrm flipH="1">
              <a:off x="2984854" y="2439319"/>
              <a:ext cx="52658" cy="961776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object 34">
              <a:extLst>
                <a:ext uri="{FF2B5EF4-FFF2-40B4-BE49-F238E27FC236}">
                  <a16:creationId xmlns:a16="http://schemas.microsoft.com/office/drawing/2014/main" id="{8FE3B73B-569B-49F0-9591-B3605BCCDC69}"/>
                </a:ext>
              </a:extLst>
            </p:cNvPr>
            <p:cNvSpPr txBox="1"/>
            <p:nvPr userDrawn="1"/>
          </p:nvSpPr>
          <p:spPr>
            <a:xfrm>
              <a:off x="3457300" y="5162757"/>
              <a:ext cx="1772108" cy="7521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Signed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irst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ustomers  and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aunched Scheduling, Printing and Mass Change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roducts</a:t>
              </a:r>
            </a:p>
          </p:txBody>
        </p:sp>
        <p:sp>
          <p:nvSpPr>
            <p:cNvPr id="72" name="object 7">
              <a:extLst>
                <a:ext uri="{FF2B5EF4-FFF2-40B4-BE49-F238E27FC236}">
                  <a16:creationId xmlns:a16="http://schemas.microsoft.com/office/drawing/2014/main" id="{3C606DD5-29D3-4470-AC3C-A9EDFA4934AF}"/>
                </a:ext>
              </a:extLst>
            </p:cNvPr>
            <p:cNvSpPr/>
            <p:nvPr userDrawn="1"/>
          </p:nvSpPr>
          <p:spPr>
            <a:xfrm flipH="1">
              <a:off x="3256058" y="4336292"/>
              <a:ext cx="114567" cy="1554241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8FF7F9-D703-4397-A946-E345B47D5756}"/>
                </a:ext>
              </a:extLst>
            </p:cNvPr>
            <p:cNvSpPr txBox="1"/>
            <p:nvPr userDrawn="1"/>
          </p:nvSpPr>
          <p:spPr>
            <a:xfrm>
              <a:off x="4242712" y="1768558"/>
              <a:ext cx="15154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HQ established in Raleigh, NC</a:t>
              </a:r>
            </a:p>
          </p:txBody>
        </p:sp>
        <p:sp>
          <p:nvSpPr>
            <p:cNvPr id="74" name="object 7">
              <a:extLst>
                <a:ext uri="{FF2B5EF4-FFF2-40B4-BE49-F238E27FC236}">
                  <a16:creationId xmlns:a16="http://schemas.microsoft.com/office/drawing/2014/main" id="{50130462-FF1A-4072-BB86-F6AA74B85DD8}"/>
                </a:ext>
              </a:extLst>
            </p:cNvPr>
            <p:cNvSpPr/>
            <p:nvPr userDrawn="1"/>
          </p:nvSpPr>
          <p:spPr>
            <a:xfrm flipH="1">
              <a:off x="4179825" y="1810294"/>
              <a:ext cx="52658" cy="1553561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4F6D45B2-235B-4F43-9AF4-5E734508DF10}"/>
                </a:ext>
              </a:extLst>
            </p:cNvPr>
            <p:cNvSpPr txBox="1"/>
            <p:nvPr userDrawn="1"/>
          </p:nvSpPr>
          <p:spPr>
            <a:xfrm>
              <a:off x="6796303" y="1301624"/>
              <a:ext cx="1836884" cy="58028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Prometheus  Mobile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Hires 20</a:t>
              </a:r>
              <a:r>
                <a:rPr lang="en-US" sz="1200" spc="-5" baseline="300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employee</a:t>
              </a:r>
              <a:endPara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C60402A2-24A7-4328-B6FE-EB7D2FFD0D0F}"/>
                </a:ext>
              </a:extLst>
            </p:cNvPr>
            <p:cNvSpPr/>
            <p:nvPr userDrawn="1"/>
          </p:nvSpPr>
          <p:spPr>
            <a:xfrm flipH="1">
              <a:off x="6611464" y="1332837"/>
              <a:ext cx="52658" cy="2116725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3E3E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object 62">
              <a:extLst>
                <a:ext uri="{FF2B5EF4-FFF2-40B4-BE49-F238E27FC236}">
                  <a16:creationId xmlns:a16="http://schemas.microsoft.com/office/drawing/2014/main" id="{38E180E8-4357-4D40-9FCA-0A0F06256A95}"/>
                </a:ext>
              </a:extLst>
            </p:cNvPr>
            <p:cNvSpPr txBox="1"/>
            <p:nvPr userDrawn="1"/>
          </p:nvSpPr>
          <p:spPr>
            <a:xfrm>
              <a:off x="7110546" y="2390291"/>
              <a:ext cx="1571371" cy="56746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</a:t>
              </a:r>
              <a:b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Prometheus 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Master Data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Product</a:t>
              </a:r>
            </a:p>
          </p:txBody>
        </p:sp>
        <p:sp>
          <p:nvSpPr>
            <p:cNvPr id="78" name="object 7">
              <a:extLst>
                <a:ext uri="{FF2B5EF4-FFF2-40B4-BE49-F238E27FC236}">
                  <a16:creationId xmlns:a16="http://schemas.microsoft.com/office/drawing/2014/main" id="{03D1F57B-C1C1-4548-BE9B-73C5C9037C1B}"/>
                </a:ext>
              </a:extLst>
            </p:cNvPr>
            <p:cNvSpPr/>
            <p:nvPr userDrawn="1"/>
          </p:nvSpPr>
          <p:spPr>
            <a:xfrm flipH="1">
              <a:off x="6952619" y="2411312"/>
              <a:ext cx="45719" cy="989782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483B4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object 64">
              <a:extLst>
                <a:ext uri="{FF2B5EF4-FFF2-40B4-BE49-F238E27FC236}">
                  <a16:creationId xmlns:a16="http://schemas.microsoft.com/office/drawing/2014/main" id="{913CA0AC-6348-462F-A5CE-E969E2F2D542}"/>
                </a:ext>
              </a:extLst>
            </p:cNvPr>
            <p:cNvSpPr txBox="1"/>
            <p:nvPr userDrawn="1"/>
          </p:nvSpPr>
          <p:spPr>
            <a:xfrm>
              <a:off x="7153930" y="4929010"/>
              <a:ext cx="1603330" cy="76495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 Prometheus</a:t>
              </a:r>
              <a:b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Analytics Product</a:t>
              </a:r>
            </a:p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Achieved $31M Revenue</a:t>
              </a:r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9C465BCB-1B38-4246-A416-1F98ACBBCCAB}"/>
                </a:ext>
              </a:extLst>
            </p:cNvPr>
            <p:cNvSpPr/>
            <p:nvPr userDrawn="1"/>
          </p:nvSpPr>
          <p:spPr>
            <a:xfrm flipH="1">
              <a:off x="7797519" y="4339006"/>
              <a:ext cx="91018" cy="482093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5D334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64C7E208-59BE-4CB4-9035-B027E181AAA8}"/>
                </a:ext>
              </a:extLst>
            </p:cNvPr>
            <p:cNvSpPr txBox="1"/>
            <p:nvPr userDrawn="1"/>
          </p:nvSpPr>
          <p:spPr>
            <a:xfrm>
              <a:off x="9046640" y="5687907"/>
              <a:ext cx="1180598" cy="76495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Prometheus</a:t>
              </a:r>
              <a:b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ePAS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product</a:t>
              </a:r>
            </a:p>
            <a:p>
              <a:pPr marL="12700" marR="5080">
                <a:spcBef>
                  <a:spcPts val="105"/>
                </a:spcBef>
                <a:defRPr/>
              </a:pPr>
              <a:endPara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object 7">
              <a:extLst>
                <a:ext uri="{FF2B5EF4-FFF2-40B4-BE49-F238E27FC236}">
                  <a16:creationId xmlns:a16="http://schemas.microsoft.com/office/drawing/2014/main" id="{82B7E320-600E-4729-A571-54C810A02DC2}"/>
                </a:ext>
              </a:extLst>
            </p:cNvPr>
            <p:cNvSpPr/>
            <p:nvPr userDrawn="1"/>
          </p:nvSpPr>
          <p:spPr>
            <a:xfrm flipH="1">
              <a:off x="8823556" y="4184844"/>
              <a:ext cx="90993" cy="2211524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42A3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742A34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object 62">
              <a:extLst>
                <a:ext uri="{FF2B5EF4-FFF2-40B4-BE49-F238E27FC236}">
                  <a16:creationId xmlns:a16="http://schemas.microsoft.com/office/drawing/2014/main" id="{136F0A43-AB6D-4F7B-A8CB-B6952F14A838}"/>
                </a:ext>
              </a:extLst>
            </p:cNvPr>
            <p:cNvSpPr txBox="1"/>
            <p:nvPr userDrawn="1"/>
          </p:nvSpPr>
          <p:spPr>
            <a:xfrm>
              <a:off x="9216936" y="4572766"/>
              <a:ext cx="947242" cy="5931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Datasplice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Solufy</a:t>
              </a:r>
              <a:endPara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bject 7">
              <a:extLst>
                <a:ext uri="{FF2B5EF4-FFF2-40B4-BE49-F238E27FC236}">
                  <a16:creationId xmlns:a16="http://schemas.microsoft.com/office/drawing/2014/main" id="{B3D9ED4E-C1A3-419B-956F-67C04A89D66E}"/>
                </a:ext>
              </a:extLst>
            </p:cNvPr>
            <p:cNvSpPr/>
            <p:nvPr userDrawn="1"/>
          </p:nvSpPr>
          <p:spPr>
            <a:xfrm flipH="1">
              <a:off x="9046936" y="4323539"/>
              <a:ext cx="74975" cy="830486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B27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object 64">
              <a:extLst>
                <a:ext uri="{FF2B5EF4-FFF2-40B4-BE49-F238E27FC236}">
                  <a16:creationId xmlns:a16="http://schemas.microsoft.com/office/drawing/2014/main" id="{9B978772-B37C-476D-86F8-B94E57828AAB}"/>
                </a:ext>
              </a:extLst>
            </p:cNvPr>
            <p:cNvSpPr txBox="1"/>
            <p:nvPr userDrawn="1"/>
          </p:nvSpPr>
          <p:spPr>
            <a:xfrm>
              <a:off x="8757259" y="1282651"/>
              <a:ext cx="1785529" cy="38279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 Prometheus Platform</a:t>
              </a:r>
            </a:p>
          </p:txBody>
        </p:sp>
        <p:sp>
          <p:nvSpPr>
            <p:cNvPr id="87" name="object 75">
              <a:extLst>
                <a:ext uri="{FF2B5EF4-FFF2-40B4-BE49-F238E27FC236}">
                  <a16:creationId xmlns:a16="http://schemas.microsoft.com/office/drawing/2014/main" id="{F9240A31-8793-4EEA-AD7F-B2307E2500BE}"/>
                </a:ext>
              </a:extLst>
            </p:cNvPr>
            <p:cNvSpPr txBox="1"/>
            <p:nvPr userDrawn="1"/>
          </p:nvSpPr>
          <p:spPr>
            <a:xfrm>
              <a:off x="9067854" y="2287947"/>
              <a:ext cx="1364501" cy="593111"/>
            </a:xfrm>
            <a:prstGeom prst="rect">
              <a:avLst/>
            </a:prstGeom>
            <a:noFill/>
          </p:spPr>
          <p:txBody>
            <a:bodyPr vert="horz" wrap="square" lIns="0" tIns="13335" rIns="0" bIns="0" rtlCol="0">
              <a:spAutoFit/>
            </a:bodyPr>
            <a:lstStyle/>
            <a:p>
              <a:pPr marL="40005" marR="5080" lvl="0" indent="-2794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sz="1200" b="1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  <a:endParaRPr lang="en-US" sz="1200" b="1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3515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Pipeline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Group</a:t>
              </a:r>
            </a:p>
            <a:p>
              <a:pPr marL="183515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Sage Technologies</a:t>
              </a:r>
            </a:p>
          </p:txBody>
        </p:sp>
        <p:sp>
          <p:nvSpPr>
            <p:cNvPr id="88" name="object 7">
              <a:extLst>
                <a:ext uri="{FF2B5EF4-FFF2-40B4-BE49-F238E27FC236}">
                  <a16:creationId xmlns:a16="http://schemas.microsoft.com/office/drawing/2014/main" id="{A12E569C-12F7-4875-9532-F0166C95A20D}"/>
                </a:ext>
              </a:extLst>
            </p:cNvPr>
            <p:cNvSpPr/>
            <p:nvPr userDrawn="1"/>
          </p:nvSpPr>
          <p:spPr>
            <a:xfrm>
              <a:off x="8942721" y="2312085"/>
              <a:ext cx="110392" cy="1063885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52A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object 62">
              <a:extLst>
                <a:ext uri="{FF2B5EF4-FFF2-40B4-BE49-F238E27FC236}">
                  <a16:creationId xmlns:a16="http://schemas.microsoft.com/office/drawing/2014/main" id="{EC13772E-06B3-45D1-9429-2B976C733B5E}"/>
                </a:ext>
              </a:extLst>
            </p:cNvPr>
            <p:cNvSpPr txBox="1"/>
            <p:nvPr userDrawn="1"/>
          </p:nvSpPr>
          <p:spPr>
            <a:xfrm>
              <a:off x="10317315" y="5434722"/>
              <a:ext cx="1273299" cy="5931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Engica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Roser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Consys</a:t>
              </a:r>
              <a:endPara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object 7">
              <a:extLst>
                <a:ext uri="{FF2B5EF4-FFF2-40B4-BE49-F238E27FC236}">
                  <a16:creationId xmlns:a16="http://schemas.microsoft.com/office/drawing/2014/main" id="{F9D625CD-6D5E-465E-83A8-3DC93003AB5E}"/>
                </a:ext>
              </a:extLst>
            </p:cNvPr>
            <p:cNvSpPr/>
            <p:nvPr userDrawn="1"/>
          </p:nvSpPr>
          <p:spPr>
            <a:xfrm>
              <a:off x="10180685" y="4323539"/>
              <a:ext cx="120123" cy="168183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921E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object 62">
              <a:extLst>
                <a:ext uri="{FF2B5EF4-FFF2-40B4-BE49-F238E27FC236}">
                  <a16:creationId xmlns:a16="http://schemas.microsoft.com/office/drawing/2014/main" id="{11CE58E0-7B63-4962-BB7C-FCEA4162980B}"/>
                </a:ext>
              </a:extLst>
            </p:cNvPr>
            <p:cNvSpPr txBox="1"/>
            <p:nvPr userDrawn="1"/>
          </p:nvSpPr>
          <p:spPr>
            <a:xfrm>
              <a:off x="10885629" y="1692998"/>
              <a:ext cx="1273299" cy="79060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Worktech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Viziya</a:t>
              </a:r>
              <a:endPara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Utopia</a:t>
              </a:r>
            </a:p>
          </p:txBody>
        </p:sp>
        <p:sp>
          <p:nvSpPr>
            <p:cNvPr id="92" name="object 7">
              <a:extLst>
                <a:ext uri="{FF2B5EF4-FFF2-40B4-BE49-F238E27FC236}">
                  <a16:creationId xmlns:a16="http://schemas.microsoft.com/office/drawing/2014/main" id="{02ACEFC0-016C-4DDE-9365-0F429F1D5E6B}"/>
                </a:ext>
              </a:extLst>
            </p:cNvPr>
            <p:cNvSpPr/>
            <p:nvPr userDrawn="1"/>
          </p:nvSpPr>
          <p:spPr>
            <a:xfrm>
              <a:off x="10762494" y="1743417"/>
              <a:ext cx="120123" cy="168183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A019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A0191D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object 7">
              <a:extLst>
                <a:ext uri="{FF2B5EF4-FFF2-40B4-BE49-F238E27FC236}">
                  <a16:creationId xmlns:a16="http://schemas.microsoft.com/office/drawing/2014/main" id="{B25D608A-8B5B-4670-A327-CB49944757B5}"/>
                </a:ext>
              </a:extLst>
            </p:cNvPr>
            <p:cNvSpPr/>
            <p:nvPr userDrawn="1"/>
          </p:nvSpPr>
          <p:spPr>
            <a:xfrm>
              <a:off x="10542789" y="3975135"/>
              <a:ext cx="116827" cy="1075978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9B21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A0191D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object 34">
              <a:extLst>
                <a:ext uri="{FF2B5EF4-FFF2-40B4-BE49-F238E27FC236}">
                  <a16:creationId xmlns:a16="http://schemas.microsoft.com/office/drawing/2014/main" id="{B3B60287-EBBE-4D60-9902-9D2B55F168D3}"/>
                </a:ext>
              </a:extLst>
            </p:cNvPr>
            <p:cNvSpPr txBox="1"/>
            <p:nvPr userDrawn="1"/>
          </p:nvSpPr>
          <p:spPr>
            <a:xfrm>
              <a:off x="5583441" y="4814711"/>
              <a:ext cx="1171516" cy="38279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$1M Software Sale</a:t>
              </a:r>
            </a:p>
          </p:txBody>
        </p:sp>
        <p:sp>
          <p:nvSpPr>
            <p:cNvPr id="96" name="object 7">
              <a:extLst>
                <a:ext uri="{FF2B5EF4-FFF2-40B4-BE49-F238E27FC236}">
                  <a16:creationId xmlns:a16="http://schemas.microsoft.com/office/drawing/2014/main" id="{5C8901AE-7988-4F89-BC06-D3EF9F7DB457}"/>
                </a:ext>
              </a:extLst>
            </p:cNvPr>
            <p:cNvSpPr/>
            <p:nvPr userDrawn="1"/>
          </p:nvSpPr>
          <p:spPr>
            <a:xfrm flipH="1">
              <a:off x="5324433" y="4166971"/>
              <a:ext cx="163982" cy="1610183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1D4B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289ABA-D997-4ABA-9D22-11BE0C80E329}"/>
                </a:ext>
              </a:extLst>
            </p:cNvPr>
            <p:cNvCxnSpPr/>
            <p:nvPr userDrawn="1"/>
          </p:nvCxnSpPr>
          <p:spPr>
            <a:xfrm flipH="1">
              <a:off x="6996938" y="4814711"/>
              <a:ext cx="904279" cy="0"/>
            </a:xfrm>
            <a:prstGeom prst="line">
              <a:avLst/>
            </a:prstGeom>
            <a:ln w="28575">
              <a:solidFill>
                <a:srgbClr val="5D3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40E2141-9EFD-4FAD-988C-3A9EC12342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06530" y="4801919"/>
              <a:ext cx="0" cy="1274200"/>
            </a:xfrm>
            <a:prstGeom prst="line">
              <a:avLst/>
            </a:prstGeom>
            <a:ln w="28575">
              <a:solidFill>
                <a:srgbClr val="5D3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FC8A57C4-8E98-4310-8218-BE18789E9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6735"/>
            <a:ext cx="1156826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The Prometheus Journey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61D3B77-16B2-4AA0-9BDA-DF5D31CE84F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09868D-93A2-418C-98F2-9DE3FA30DA9C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162DB16-4E42-4819-B054-24271726FD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112837" y="731520"/>
            <a:ext cx="9966325" cy="4906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F09537-CDF1-48A6-B716-1B0E236D7811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able Placeholder 27">
            <a:extLst>
              <a:ext uri="{FF2B5EF4-FFF2-40B4-BE49-F238E27FC236}">
                <a16:creationId xmlns:a16="http://schemas.microsoft.com/office/drawing/2014/main" id="{9025B6F5-EF8E-4330-BE24-63FAA300F67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10101" y="1388256"/>
            <a:ext cx="11196098" cy="449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279628-F7AB-449C-B426-1A91413DF7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92597"/>
            <a:ext cx="112844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125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197EA41F-0C16-49A7-852B-C08E81C7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719"/>
            <a:ext cx="12192000" cy="50977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CE662-A03D-47B1-866C-7C7E1953C8D9}"/>
              </a:ext>
            </a:extLst>
          </p:cNvPr>
          <p:cNvCxnSpPr>
            <a:cxnSpLocks/>
          </p:cNvCxnSpPr>
          <p:nvPr userDrawn="1"/>
        </p:nvCxnSpPr>
        <p:spPr>
          <a:xfrm>
            <a:off x="0" y="6857999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31CC5-920C-445A-BF14-B8A543113592}"/>
              </a:ext>
            </a:extLst>
          </p:cNvPr>
          <p:cNvSpPr/>
          <p:nvPr userDrawn="1"/>
        </p:nvSpPr>
        <p:spPr>
          <a:xfrm>
            <a:off x="0" y="1"/>
            <a:ext cx="12192000" cy="630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B09F7-3829-47DB-BAB7-48C6D863BE18}"/>
              </a:ext>
            </a:extLst>
          </p:cNvPr>
          <p:cNvCxnSpPr>
            <a:cxnSpLocks/>
          </p:cNvCxnSpPr>
          <p:nvPr userDrawn="1"/>
        </p:nvCxnSpPr>
        <p:spPr>
          <a:xfrm>
            <a:off x="4245428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F922D-1701-4A0A-B974-4B0062F9CB0D}"/>
              </a:ext>
            </a:extLst>
          </p:cNvPr>
          <p:cNvCxnSpPr>
            <a:cxnSpLocks/>
          </p:cNvCxnSpPr>
          <p:nvPr userDrawn="1"/>
        </p:nvCxnSpPr>
        <p:spPr>
          <a:xfrm>
            <a:off x="8081554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FAEAE1-AB97-418C-AC60-BB375A6DBE15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6DAAA-6BB1-4788-BC56-716A41291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333500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E1CB1CD-9274-45B3-AEE4-0FDA27390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391" y="1333499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4A8083-5000-4BC8-8FF8-4AFEC9BAD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400" y="1333498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8277747-D2B0-40DD-A782-FD6DFC888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3322638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C1D547-0E12-4EAE-A798-DAB2C371F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1391" y="3303110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358DEE0-3D27-48C1-A1C6-F0728F2B1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400" y="3303109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</p:spTree>
    <p:extLst>
      <p:ext uri="{BB962C8B-B14F-4D97-AF65-F5344CB8AC3E}">
        <p14:creationId xmlns:p14="http://schemas.microsoft.com/office/powerpoint/2010/main" val="23526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88E69-EA60-4B1D-81CA-ECBD3AEC762B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 descr="A picture containing curtain&#10;&#10;Description automatically generated">
            <a:extLst>
              <a:ext uri="{FF2B5EF4-FFF2-40B4-BE49-F238E27FC236}">
                <a16:creationId xmlns:a16="http://schemas.microsoft.com/office/drawing/2014/main" id="{78BD484A-8F50-49E8-A911-4CB4FEAE4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16200000">
            <a:off x="6660613" y="1326621"/>
            <a:ext cx="6858010" cy="42047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B52-3066-4826-9A64-718A44D8A096}"/>
              </a:ext>
            </a:extLst>
          </p:cNvPr>
          <p:cNvSpPr/>
          <p:nvPr userDrawn="1"/>
        </p:nvSpPr>
        <p:spPr>
          <a:xfrm>
            <a:off x="7987230" y="0"/>
            <a:ext cx="4204769" cy="6858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6000"/>
                </a:schemeClr>
              </a:gs>
              <a:gs pos="86000">
                <a:schemeClr val="accent4">
                  <a:alpha val="84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144B71-9A78-485C-B2C1-F95C9F5C3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9469" y="1360433"/>
            <a:ext cx="6776506" cy="44895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6pPr>
          </a:lstStyle>
          <a:p>
            <a:pPr>
              <a:buClr>
                <a:schemeClr val="accent4"/>
              </a:buClr>
            </a:pPr>
            <a:r>
              <a:rPr lang="en-US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/>
              <a:t>Add copy here</a:t>
            </a:r>
          </a:p>
          <a:p>
            <a:pPr>
              <a:buClr>
                <a:schemeClr val="accent4"/>
              </a:buClr>
            </a:pPr>
            <a:r>
              <a:rPr lang="en-US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/>
              <a:t>Example Copy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1419D-4781-426F-A6C7-BDB03E1A92CF}"/>
              </a:ext>
            </a:extLst>
          </p:cNvPr>
          <p:cNvCxnSpPr>
            <a:cxnSpLocks/>
          </p:cNvCxnSpPr>
          <p:nvPr userDrawn="1"/>
        </p:nvCxnSpPr>
        <p:spPr>
          <a:xfrm>
            <a:off x="0" y="6858013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182DDB-40AF-4C86-AF7C-EFAB2B8B5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4" y="380878"/>
            <a:ext cx="677650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9876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48F90-348F-4BD3-B771-AF4B9DD5071E}"/>
              </a:ext>
            </a:extLst>
          </p:cNvPr>
          <p:cNvSpPr/>
          <p:nvPr userDrawn="1"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9BD49C-4CEB-438C-8ACA-81BDAE53A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7408A-AA83-4F9C-BFFA-541278A299C2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2290C-4213-466F-9984-FE321074F725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3B7F8D-9A75-4ED5-9423-14164D876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763314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add transition text here</a:t>
            </a:r>
          </a:p>
        </p:txBody>
      </p:sp>
    </p:spTree>
    <p:extLst>
      <p:ext uri="{BB962C8B-B14F-4D97-AF65-F5344CB8AC3E}">
        <p14:creationId xmlns:p14="http://schemas.microsoft.com/office/powerpoint/2010/main" val="6641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ne, plane, laying&#10;&#10;Description automatically generated">
            <a:extLst>
              <a:ext uri="{FF2B5EF4-FFF2-40B4-BE49-F238E27FC236}">
                <a16:creationId xmlns:a16="http://schemas.microsoft.com/office/drawing/2014/main" id="{973D3847-8C3B-40D4-80AF-DE2B7074B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C801AA-6C8B-4483-B354-9E236B2E4EE6}"/>
              </a:ext>
            </a:extLst>
          </p:cNvPr>
          <p:cNvSpPr/>
          <p:nvPr userDrawn="1"/>
        </p:nvSpPr>
        <p:spPr>
          <a:xfrm rot="16200000">
            <a:off x="2667002" y="-2666998"/>
            <a:ext cx="6857996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6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3F715-8A77-4E76-A2CD-FC933C06517B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F17539-0637-4F55-B489-91D08F59C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504232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add transition text here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9AC65B-0A84-4993-8326-0DE570E46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3629D-B59E-4F40-81F5-34E9E14DFD97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C5038-0E43-4B62-8FB2-FBC893F22CDA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E8C03-F59A-46DD-A992-D85412BD0BB0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8DE82E-6C8F-466C-B03B-2F58BE77CD8B}"/>
              </a:ext>
            </a:extLst>
          </p:cNvPr>
          <p:cNvCxnSpPr>
            <a:cxnSpLocks/>
          </p:cNvCxnSpPr>
          <p:nvPr userDrawn="1"/>
        </p:nvCxnSpPr>
        <p:spPr>
          <a:xfrm>
            <a:off x="4966489" y="1583322"/>
            <a:ext cx="225902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CE221A-016B-4A73-BC7C-8F858B99D36F}"/>
              </a:ext>
            </a:extLst>
          </p:cNvPr>
          <p:cNvSpPr txBox="1"/>
          <p:nvPr userDrawn="1"/>
        </p:nvSpPr>
        <p:spPr>
          <a:xfrm>
            <a:off x="5713344" y="390629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22E752-F585-4615-BEAA-C40B91701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837" y="2087563"/>
            <a:ext cx="6019800" cy="323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9D8981-EA14-4836-BCE9-0E7BC7DEF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tower in a city&#10;&#10;Description automatically generated">
            <a:extLst>
              <a:ext uri="{FF2B5EF4-FFF2-40B4-BE49-F238E27FC236}">
                <a16:creationId xmlns:a16="http://schemas.microsoft.com/office/drawing/2014/main" id="{6F630BC0-4075-4F8A-A506-C1DE34A8D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FDB65-8F20-4BFC-BB3B-3ACEA70FB6E9}"/>
              </a:ext>
            </a:extLst>
          </p:cNvPr>
          <p:cNvSpPr/>
          <p:nvPr userDrawn="1"/>
        </p:nvSpPr>
        <p:spPr>
          <a:xfrm>
            <a:off x="0" y="0"/>
            <a:ext cx="2498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3BEFE-3E13-4214-B683-3369ABFF2929}"/>
              </a:ext>
            </a:extLst>
          </p:cNvPr>
          <p:cNvSpPr/>
          <p:nvPr userDrawn="1"/>
        </p:nvSpPr>
        <p:spPr>
          <a:xfrm>
            <a:off x="2498187" y="0"/>
            <a:ext cx="7197355" cy="6858000"/>
          </a:xfrm>
          <a:prstGeom prst="rect">
            <a:avLst/>
          </a:prstGeom>
          <a:gradFill flip="none" rotWithShape="1">
            <a:gsLst>
              <a:gs pos="6000">
                <a:schemeClr val="accent2"/>
              </a:gs>
              <a:gs pos="73000">
                <a:schemeClr val="accent2"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611B5-FDA2-4BF5-88EC-4D2168212A13}"/>
              </a:ext>
            </a:extLst>
          </p:cNvPr>
          <p:cNvCxnSpPr>
            <a:cxnSpLocks/>
          </p:cNvCxnSpPr>
          <p:nvPr userDrawn="1"/>
        </p:nvCxnSpPr>
        <p:spPr>
          <a:xfrm>
            <a:off x="829208" y="1628272"/>
            <a:ext cx="46273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33EE11-B5C3-4917-943C-B6D5460C90D5}"/>
              </a:ext>
            </a:extLst>
          </p:cNvPr>
          <p:cNvSpPr txBox="1"/>
          <p:nvPr userDrawn="1"/>
        </p:nvSpPr>
        <p:spPr>
          <a:xfrm>
            <a:off x="685802" y="425640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6807A-86CD-4556-B9CD-3FCBCDC68F24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2E2D2B-5DDF-4587-975F-6B83877CE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208" y="2087563"/>
            <a:ext cx="5266792" cy="32369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8518C1-447A-4B2B-9259-8804E63CF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erson, holding&#10;&#10;Description automatically generated">
            <a:extLst>
              <a:ext uri="{FF2B5EF4-FFF2-40B4-BE49-F238E27FC236}">
                <a16:creationId xmlns:a16="http://schemas.microsoft.com/office/drawing/2014/main" id="{8064B709-84A3-4719-8543-362641DD9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96D6CC-DBE8-46B1-982D-0F170C7C05B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2">
                  <a:lumMod val="40000"/>
                  <a:lumOff val="60000"/>
                  <a:alpha val="72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51E01-2DC3-4533-9393-F9944A605AD5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FB5A45-C4A0-48FB-81AF-AEAC4D99033D}"/>
              </a:ext>
            </a:extLst>
          </p:cNvPr>
          <p:cNvSpPr txBox="1">
            <a:spLocks/>
          </p:cNvSpPr>
          <p:nvPr userDrawn="1"/>
        </p:nvSpPr>
        <p:spPr>
          <a:xfrm>
            <a:off x="3329495" y="2639568"/>
            <a:ext cx="5533010" cy="21953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CCCAC3-D7B3-4979-B965-7FF737DA7EF2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01899-E12D-4508-B3D4-F0023E8696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5ED99FF4-B823-4558-8D80-720B6EC43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2C1B69-F3E8-40FE-8C92-6EC488DBEB2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4">
                  <a:alpha val="80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2BE933-6076-49EC-AFE0-93F0B0D47DC7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7DD36C-F28D-4A4F-94CD-D16DFDBBD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C74F2-FE71-4AF3-933C-BF152FFD290D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EE25A6-E09D-4BA5-BB45-9E9EE9AA8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40B96-700F-485A-8CED-8A94EC076C7A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16E87B-D4E9-4B4D-9D9A-833B46959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6F66F-4B61-4E43-8558-E90D4A5EC967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34FF8B38-DDA3-4CC8-A6C1-0B04A4477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9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DF3F3-158D-4EC6-AD45-63FFA54CD1B9}"/>
              </a:ext>
            </a:extLst>
          </p:cNvPr>
          <p:cNvSpPr/>
          <p:nvPr userDrawn="1"/>
        </p:nvSpPr>
        <p:spPr>
          <a:xfrm>
            <a:off x="0" y="-12400"/>
            <a:ext cx="12192000" cy="6870399"/>
          </a:xfrm>
          <a:prstGeom prst="rect">
            <a:avLst/>
          </a:prstGeom>
          <a:gradFill>
            <a:gsLst>
              <a:gs pos="11000">
                <a:schemeClr val="accent2">
                  <a:alpha val="85000"/>
                </a:schemeClr>
              </a:gs>
              <a:gs pos="85000">
                <a:schemeClr val="accent4">
                  <a:alpha val="8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3E95F-FD12-4B4D-B68A-2EE01EC3E1BB}"/>
              </a:ext>
            </a:extLst>
          </p:cNvPr>
          <p:cNvCxnSpPr>
            <a:cxnSpLocks/>
          </p:cNvCxnSpPr>
          <p:nvPr userDrawn="1"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0F4CEC-C91A-4E1F-9870-A2F6385295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0D39E-33F7-45FF-8506-FD9D13245B3E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103CB-70F9-4903-A480-64E572542D9D}"/>
              </a:ext>
            </a:extLst>
          </p:cNvPr>
          <p:cNvSpPr txBox="1"/>
          <p:nvPr userDrawn="1"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43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F57A6A-5D5C-4037-8F86-549DDAD428D5}"/>
              </a:ext>
            </a:extLst>
          </p:cNvPr>
          <p:cNvSpPr/>
          <p:nvPr userDrawn="1"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CAD1B5-DCC8-41DE-BC7D-6B635D8A9C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32" y="2187294"/>
            <a:ext cx="6299137" cy="12417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AED96-2832-473E-A782-F6397AEB3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5816" y="3855721"/>
            <a:ext cx="5740368" cy="746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Presenters Name - 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Job Position</a:t>
            </a:r>
          </a:p>
        </p:txBody>
      </p:sp>
    </p:spTree>
    <p:extLst>
      <p:ext uri="{BB962C8B-B14F-4D97-AF65-F5344CB8AC3E}">
        <p14:creationId xmlns:p14="http://schemas.microsoft.com/office/powerpoint/2010/main" val="7530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B6F79-038B-4CD7-A628-BF5EE3DBD959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E0C1CB-9C04-45D3-912B-73D8B34823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0729" y="1375324"/>
            <a:ext cx="11126531" cy="447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6pPr>
          </a:lstStyle>
          <a:p>
            <a:pPr>
              <a:buClr>
                <a:schemeClr val="accent4"/>
              </a:buClr>
            </a:pPr>
            <a:r>
              <a:rPr lang="en-US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/>
              <a:t>Add text here</a:t>
            </a:r>
          </a:p>
          <a:p>
            <a:pPr>
              <a:buClr>
                <a:schemeClr val="accent4"/>
              </a:buClr>
            </a:pPr>
            <a:r>
              <a:rPr lang="en-US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/>
              <a:t>Example 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65697-A035-4323-9A1A-DE90493099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97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790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w/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4445"/>
            <a:ext cx="2743200" cy="365125"/>
          </a:xfrm>
        </p:spPr>
        <p:txBody>
          <a:bodyPr/>
          <a:lstStyle>
            <a:lvl1pPr>
              <a:defRPr sz="800"/>
            </a:lvl1pPr>
          </a:lstStyle>
          <a:p>
            <a:fld id="{8F6FFB61-B3D0-344D-B0E5-746C64741A31}" type="slidenum">
              <a:rPr lang="en-US" smtClean="0">
                <a:solidFill>
                  <a:srgbClr val="272F38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F38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42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 dirty="0">
                <a:solidFill>
                  <a:srgbClr val="272F38">
                    <a:tint val="75000"/>
                  </a:srgbClr>
                </a:solidFill>
              </a:rPr>
              <a:t>Confidential and Proprietary. Copyright© 2018. DATUM LLC</a:t>
            </a:r>
          </a:p>
        </p:txBody>
      </p:sp>
    </p:spTree>
    <p:extLst>
      <p:ext uri="{BB962C8B-B14F-4D97-AF65-F5344CB8AC3E}">
        <p14:creationId xmlns:p14="http://schemas.microsoft.com/office/powerpoint/2010/main" val="17658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nal Facing Title 2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6D7B78-BF1F-4187-B2A7-4D16C1D80AB4}"/>
              </a:ext>
            </a:extLst>
          </p:cNvPr>
          <p:cNvSpPr/>
          <p:nvPr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7CA2F-CEB8-4810-95AA-C1F2ED2E38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7410AE-B7B7-4830-BCD3-AD2E5F54E9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399311"/>
            <a:ext cx="9652070" cy="17467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Internal Two Line Continued Long Title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57BA74F-D494-4C6F-B321-E88B3390C5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257159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3F9930D7-38C5-484D-B26A-2293158E274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107542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145B4-AC4A-4EE4-8491-D4373A55723E}"/>
              </a:ext>
            </a:extLst>
          </p:cNvPr>
          <p:cNvCxnSpPr>
            <a:cxnSpLocks/>
          </p:cNvCxnSpPr>
          <p:nvPr/>
        </p:nvCxnSpPr>
        <p:spPr>
          <a:xfrm>
            <a:off x="709056" y="1081764"/>
            <a:ext cx="0" cy="38021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nal Facing Title 1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7B113-DE30-49E0-BC77-F3927E04DD0E}"/>
              </a:ext>
            </a:extLst>
          </p:cNvPr>
          <p:cNvSpPr/>
          <p:nvPr/>
        </p:nvSpPr>
        <p:spPr>
          <a:xfrm>
            <a:off x="0" y="-12398"/>
            <a:ext cx="121920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E3269D-D553-461B-82DC-46345679D7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965630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One Line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B1F3B2-3D0B-439B-9EF9-452FF8AE4B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104096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7052A46-A5DC-44D3-8534-AE690708A8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390983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9259F-2846-4B66-9A51-70FD57D75C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EE9AC-61DB-430B-BB1B-C50EE534D8B0}"/>
              </a:ext>
            </a:extLst>
          </p:cNvPr>
          <p:cNvSpPr txBox="1"/>
          <p:nvPr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2F1EB-46AD-4C58-B5A1-32FA6BF01B72}"/>
              </a:ext>
            </a:extLst>
          </p:cNvPr>
          <p:cNvCxnSpPr>
            <a:cxnSpLocks/>
          </p:cNvCxnSpPr>
          <p:nvPr/>
        </p:nvCxnSpPr>
        <p:spPr>
          <a:xfrm>
            <a:off x="696699" y="1693777"/>
            <a:ext cx="0" cy="29182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9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External F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urtain&#10;&#10;Description automatically generated">
            <a:extLst>
              <a:ext uri="{FF2B5EF4-FFF2-40B4-BE49-F238E27FC236}">
                <a16:creationId xmlns:a16="http://schemas.microsoft.com/office/drawing/2014/main" id="{6F93C00E-1F67-43C8-AF6B-663224E6CD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"/>
            <a:ext cx="12192000" cy="1776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1C149-D687-4811-B6EF-F1FDF06CA7CA}"/>
              </a:ext>
            </a:extLst>
          </p:cNvPr>
          <p:cNvSpPr/>
          <p:nvPr/>
        </p:nvSpPr>
        <p:spPr>
          <a:xfrm rot="16200000">
            <a:off x="5207833" y="-5207829"/>
            <a:ext cx="1776334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705A0B3-D4D8-468C-B4A3-C8D2211F3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2719394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 Option One 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536C1E-F3CE-41BE-B2CD-1D63C00608F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85786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2">
                    <a:lumMod val="25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E002335-56C6-49FB-AB0A-8BBCBE6C24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663594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August 26, 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4B1A37-3439-4377-91B2-34BC10673BDA}"/>
              </a:ext>
            </a:extLst>
          </p:cNvPr>
          <p:cNvCxnSpPr>
            <a:cxnSpLocks/>
          </p:cNvCxnSpPr>
          <p:nvPr/>
        </p:nvCxnSpPr>
        <p:spPr>
          <a:xfrm>
            <a:off x="696699" y="2447541"/>
            <a:ext cx="0" cy="2918291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5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88E69-EA60-4B1D-81CA-ECBD3AEC762B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 descr="A picture containing curtain&#10;&#10;Description automatically generated">
            <a:extLst>
              <a:ext uri="{FF2B5EF4-FFF2-40B4-BE49-F238E27FC236}">
                <a16:creationId xmlns:a16="http://schemas.microsoft.com/office/drawing/2014/main" id="{78BD484A-8F50-49E8-A911-4CB4FEAE4E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16200000">
            <a:off x="6660613" y="1326621"/>
            <a:ext cx="6858010" cy="42047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B52-3066-4826-9A64-718A44D8A096}"/>
              </a:ext>
            </a:extLst>
          </p:cNvPr>
          <p:cNvSpPr/>
          <p:nvPr/>
        </p:nvSpPr>
        <p:spPr>
          <a:xfrm>
            <a:off x="7987230" y="0"/>
            <a:ext cx="4204769" cy="6858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6000"/>
                </a:schemeClr>
              </a:gs>
              <a:gs pos="86000">
                <a:schemeClr val="accent4">
                  <a:alpha val="84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144B71-9A78-485C-B2C1-F95C9F5C3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9469" y="1360433"/>
            <a:ext cx="6776506" cy="44895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6pPr>
          </a:lstStyle>
          <a:p>
            <a:pPr>
              <a:buClr>
                <a:schemeClr val="accent4"/>
              </a:buClr>
            </a:pPr>
            <a:r>
              <a:rPr lang="en-US" dirty="0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 dirty="0"/>
              <a:t>Add copy here</a:t>
            </a:r>
          </a:p>
          <a:p>
            <a:pPr>
              <a:buClr>
                <a:schemeClr val="accent4"/>
              </a:buClr>
            </a:pPr>
            <a:r>
              <a:rPr lang="en-US" dirty="0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 dirty="0"/>
              <a:t>Example Copy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1419D-4781-426F-A6C7-BDB03E1A92CF}"/>
              </a:ext>
            </a:extLst>
          </p:cNvPr>
          <p:cNvCxnSpPr>
            <a:cxnSpLocks/>
          </p:cNvCxnSpPr>
          <p:nvPr/>
        </p:nvCxnSpPr>
        <p:spPr>
          <a:xfrm>
            <a:off x="0" y="6858013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182DDB-40AF-4C86-AF7C-EFAB2B8B5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4" y="380878"/>
            <a:ext cx="677650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754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B6F79-038B-4CD7-A628-BF5EE3DBD959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E0C1CB-9C04-45D3-912B-73D8B34823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0729" y="1375324"/>
            <a:ext cx="11126531" cy="447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6pPr>
          </a:lstStyle>
          <a:p>
            <a:pPr>
              <a:buClr>
                <a:schemeClr val="accent4"/>
              </a:buClr>
            </a:pPr>
            <a:r>
              <a:rPr lang="en-US" dirty="0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 dirty="0"/>
              <a:t>Add text here</a:t>
            </a:r>
          </a:p>
          <a:p>
            <a:pPr>
              <a:buClr>
                <a:schemeClr val="accent4"/>
              </a:buClr>
            </a:pPr>
            <a:r>
              <a:rPr lang="en-US" dirty="0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 dirty="0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 dirty="0"/>
              <a:t>Example 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65697-A035-4323-9A1A-DE90493099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97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5869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7B7-C9BF-447E-ACD6-EC319E01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729" y="1379374"/>
            <a:ext cx="5334000" cy="4488689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C30AF3-D283-4D5C-9A04-69697CB37DB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03306" y="1379375"/>
            <a:ext cx="5334000" cy="44886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76035-0352-487A-B6C6-EA7A0393B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7277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15C6F-1E9F-4207-B305-59C0767F7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575" y="386739"/>
            <a:ext cx="114368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7617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etheus Platfor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BC4ECB-DB51-495C-932B-563E95B2B5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93053"/>
            <a:ext cx="10668000" cy="533314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25FC8A-B1BF-4941-BE3D-6A5C5B04A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0877"/>
            <a:ext cx="1120828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The Prometheus Platform</a:t>
            </a:r>
          </a:p>
        </p:txBody>
      </p:sp>
    </p:spTree>
    <p:extLst>
      <p:ext uri="{BB962C8B-B14F-4D97-AF65-F5344CB8AC3E}">
        <p14:creationId xmlns:p14="http://schemas.microsoft.com/office/powerpoint/2010/main" val="18443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7B7-C9BF-447E-ACD6-EC319E01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729" y="1379374"/>
            <a:ext cx="5334000" cy="4488689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C30AF3-D283-4D5C-9A04-69697CB37DB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03306" y="1379375"/>
            <a:ext cx="5334000" cy="44886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76035-0352-487A-B6C6-EA7A0393B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1393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ice Locations Detai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6C7C8-648A-4811-87AC-D3DB8A9F647D}"/>
              </a:ext>
            </a:extLst>
          </p:cNvPr>
          <p:cNvGrpSpPr/>
          <p:nvPr/>
        </p:nvGrpSpPr>
        <p:grpSpPr>
          <a:xfrm>
            <a:off x="5956985" y="740588"/>
            <a:ext cx="5685719" cy="2895458"/>
            <a:chOff x="819636" y="1258718"/>
            <a:chExt cx="10851541" cy="55261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6286710-F92F-41DC-80F0-88990D77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636" y="1258718"/>
              <a:ext cx="10851541" cy="552615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E5AC4D5-7A98-4FA2-A5F9-28AFBA059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7407" y="3007956"/>
              <a:ext cx="154426" cy="22244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B221252-B638-4A08-8EDC-30E84F1DD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63645" y="3410529"/>
              <a:ext cx="154426" cy="22244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79180B-2921-496C-A333-764E2D622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96837" y="3537034"/>
              <a:ext cx="154426" cy="22244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7535386-7DA6-4D6F-AA40-3023C3F03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8974" y="2627381"/>
              <a:ext cx="154426" cy="222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492CB4B-C1F6-47F1-8E2D-281A79785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8784" y="2740127"/>
              <a:ext cx="154426" cy="22244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F63403-1054-4B6B-8AE7-8946312D2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9963" y="2785296"/>
              <a:ext cx="154426" cy="2224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97D386-BD59-41D8-A8D7-26F501B14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6430" y="2948507"/>
              <a:ext cx="154426" cy="2224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8459A75-CF5F-44EB-A52C-E74AEC6C6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4216" y="4872557"/>
              <a:ext cx="154426" cy="22244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610F0D4-2C17-43AC-BF05-74458F991C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4305" y="5419897"/>
              <a:ext cx="154426" cy="22244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91BB2E2-12E4-435E-90C3-736A3653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17240" y="5599282"/>
              <a:ext cx="154426" cy="22244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9B34BD-2546-4F8F-BD89-F3B92BF24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11204" y="5378993"/>
              <a:ext cx="154426" cy="222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7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7">
            <a:extLst>
              <a:ext uri="{FF2B5EF4-FFF2-40B4-BE49-F238E27FC236}">
                <a16:creationId xmlns:a16="http://schemas.microsoft.com/office/drawing/2014/main" id="{30CBF888-8440-41F7-ABFC-6FDEAA0768F2}"/>
              </a:ext>
            </a:extLst>
          </p:cNvPr>
          <p:cNvSpPr/>
          <p:nvPr/>
        </p:nvSpPr>
        <p:spPr>
          <a:xfrm flipH="1">
            <a:off x="2035815" y="4184844"/>
            <a:ext cx="52658" cy="1705689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E0E1FB17-CBBA-4025-9DCD-AC1E3377C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65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Pentagon 115">
            <a:extLst>
              <a:ext uri="{FF2B5EF4-FFF2-40B4-BE49-F238E27FC236}">
                <a16:creationId xmlns:a16="http://schemas.microsoft.com/office/drawing/2014/main" id="{27779420-7B24-40B6-954F-922D7FD2E7E6}"/>
              </a:ext>
            </a:extLst>
          </p:cNvPr>
          <p:cNvSpPr/>
          <p:nvPr/>
        </p:nvSpPr>
        <p:spPr>
          <a:xfrm>
            <a:off x="317001" y="3326616"/>
            <a:ext cx="11472979" cy="1075978"/>
          </a:xfrm>
          <a:prstGeom prst="homePlate">
            <a:avLst/>
          </a:prstGeom>
          <a:gradFill>
            <a:gsLst>
              <a:gs pos="100000">
                <a:schemeClr val="accent4"/>
              </a:gs>
              <a:gs pos="46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3971E688-133A-4FDF-968D-E423CBFA49CB}"/>
              </a:ext>
            </a:extLst>
          </p:cNvPr>
          <p:cNvSpPr txBox="1"/>
          <p:nvPr/>
        </p:nvSpPr>
        <p:spPr>
          <a:xfrm>
            <a:off x="2321505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bject 22">
            <a:extLst>
              <a:ext uri="{FF2B5EF4-FFF2-40B4-BE49-F238E27FC236}">
                <a16:creationId xmlns:a16="http://schemas.microsoft.com/office/drawing/2014/main" id="{63A44EB8-A89C-4C3B-A844-DCE75BF6DD1C}"/>
              </a:ext>
            </a:extLst>
          </p:cNvPr>
          <p:cNvSpPr txBox="1"/>
          <p:nvPr/>
        </p:nvSpPr>
        <p:spPr>
          <a:xfrm>
            <a:off x="1436044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id="{0A83A43D-4CDA-421C-960B-EB3DF48F32ED}"/>
              </a:ext>
            </a:extLst>
          </p:cNvPr>
          <p:cNvSpPr txBox="1"/>
          <p:nvPr/>
        </p:nvSpPr>
        <p:spPr>
          <a:xfrm>
            <a:off x="3115512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852DB4BF-CFF9-476D-B75E-47F812DB6AE2}"/>
              </a:ext>
            </a:extLst>
          </p:cNvPr>
          <p:cNvSpPr txBox="1"/>
          <p:nvPr/>
        </p:nvSpPr>
        <p:spPr>
          <a:xfrm>
            <a:off x="3965762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id="{D8C816A0-A498-4878-999D-D1FA4E358CCE}"/>
              </a:ext>
            </a:extLst>
          </p:cNvPr>
          <p:cNvSpPr txBox="1"/>
          <p:nvPr/>
        </p:nvSpPr>
        <p:spPr>
          <a:xfrm>
            <a:off x="4794980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26">
            <a:extLst>
              <a:ext uri="{FF2B5EF4-FFF2-40B4-BE49-F238E27FC236}">
                <a16:creationId xmlns:a16="http://schemas.microsoft.com/office/drawing/2014/main" id="{01B818FE-C659-4F48-BC64-4FE065FC88DE}"/>
              </a:ext>
            </a:extLst>
          </p:cNvPr>
          <p:cNvSpPr txBox="1"/>
          <p:nvPr/>
        </p:nvSpPr>
        <p:spPr>
          <a:xfrm>
            <a:off x="5610019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27">
            <a:extLst>
              <a:ext uri="{FF2B5EF4-FFF2-40B4-BE49-F238E27FC236}">
                <a16:creationId xmlns:a16="http://schemas.microsoft.com/office/drawing/2014/main" id="{B0674C60-7B08-410E-849D-D74E4134D91E}"/>
              </a:ext>
            </a:extLst>
          </p:cNvPr>
          <p:cNvSpPr txBox="1"/>
          <p:nvPr/>
        </p:nvSpPr>
        <p:spPr>
          <a:xfrm>
            <a:off x="6474448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7109C93D-D06E-4D65-A6CE-597169D86AD3}"/>
              </a:ext>
            </a:extLst>
          </p:cNvPr>
          <p:cNvSpPr txBox="1"/>
          <p:nvPr/>
        </p:nvSpPr>
        <p:spPr>
          <a:xfrm>
            <a:off x="7254276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bject 70">
            <a:extLst>
              <a:ext uri="{FF2B5EF4-FFF2-40B4-BE49-F238E27FC236}">
                <a16:creationId xmlns:a16="http://schemas.microsoft.com/office/drawing/2014/main" id="{D42DCC9A-254C-4383-8BEB-86B1A2867E93}"/>
              </a:ext>
            </a:extLst>
          </p:cNvPr>
          <p:cNvSpPr txBox="1"/>
          <p:nvPr/>
        </p:nvSpPr>
        <p:spPr>
          <a:xfrm>
            <a:off x="8153916" y="3861679"/>
            <a:ext cx="4394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bject 71">
            <a:extLst>
              <a:ext uri="{FF2B5EF4-FFF2-40B4-BE49-F238E27FC236}">
                <a16:creationId xmlns:a16="http://schemas.microsoft.com/office/drawing/2014/main" id="{40A21AC2-1A10-4BC2-AD4D-90CD15BF413F}"/>
              </a:ext>
            </a:extLst>
          </p:cNvPr>
          <p:cNvSpPr txBox="1"/>
          <p:nvPr/>
        </p:nvSpPr>
        <p:spPr>
          <a:xfrm>
            <a:off x="677248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bject 72">
            <a:extLst>
              <a:ext uri="{FF2B5EF4-FFF2-40B4-BE49-F238E27FC236}">
                <a16:creationId xmlns:a16="http://schemas.microsoft.com/office/drawing/2014/main" id="{F94C2837-3786-43F2-BFC9-684BE707749C}"/>
              </a:ext>
            </a:extLst>
          </p:cNvPr>
          <p:cNvSpPr txBox="1"/>
          <p:nvPr/>
        </p:nvSpPr>
        <p:spPr>
          <a:xfrm>
            <a:off x="8898533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bject 72">
            <a:extLst>
              <a:ext uri="{FF2B5EF4-FFF2-40B4-BE49-F238E27FC236}">
                <a16:creationId xmlns:a16="http://schemas.microsoft.com/office/drawing/2014/main" id="{9495B9B5-182B-496D-89E5-6CBFB3ECFC26}"/>
              </a:ext>
            </a:extLst>
          </p:cNvPr>
          <p:cNvSpPr txBox="1"/>
          <p:nvPr/>
        </p:nvSpPr>
        <p:spPr>
          <a:xfrm>
            <a:off x="9833382" y="3861358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bject 72">
            <a:extLst>
              <a:ext uri="{FF2B5EF4-FFF2-40B4-BE49-F238E27FC236}">
                <a16:creationId xmlns:a16="http://schemas.microsoft.com/office/drawing/2014/main" id="{A815DCA3-53DB-4115-96D3-632684213ED6}"/>
              </a:ext>
            </a:extLst>
          </p:cNvPr>
          <p:cNvSpPr txBox="1"/>
          <p:nvPr/>
        </p:nvSpPr>
        <p:spPr>
          <a:xfrm>
            <a:off x="10542789" y="3614706"/>
            <a:ext cx="43941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7">
            <a:extLst>
              <a:ext uri="{FF2B5EF4-FFF2-40B4-BE49-F238E27FC236}">
                <a16:creationId xmlns:a16="http://schemas.microsoft.com/office/drawing/2014/main" id="{A1B37BDF-F516-4A2F-AF64-694C8E48A5F4}"/>
              </a:ext>
            </a:extLst>
          </p:cNvPr>
          <p:cNvSpPr/>
          <p:nvPr/>
        </p:nvSpPr>
        <p:spPr>
          <a:xfrm flipH="1">
            <a:off x="851232" y="1856550"/>
            <a:ext cx="52658" cy="1705689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6CF858C-3433-4B7B-BB5D-CA99B6931492}"/>
              </a:ext>
            </a:extLst>
          </p:cNvPr>
          <p:cNvSpPr txBox="1"/>
          <p:nvPr/>
        </p:nvSpPr>
        <p:spPr>
          <a:xfrm>
            <a:off x="851232" y="1793950"/>
            <a:ext cx="1566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2890" marR="116205" lvl="0" indent="-17145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Prometheus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Group  f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ounded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 an SAP  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technical consulting shop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58">
            <a:extLst>
              <a:ext uri="{FF2B5EF4-FFF2-40B4-BE49-F238E27FC236}">
                <a16:creationId xmlns:a16="http://schemas.microsoft.com/office/drawing/2014/main" id="{6160FE37-0BAB-492C-AA62-A22DB35F5D0A}"/>
              </a:ext>
            </a:extLst>
          </p:cNvPr>
          <p:cNvSpPr txBox="1"/>
          <p:nvPr/>
        </p:nvSpPr>
        <p:spPr>
          <a:xfrm>
            <a:off x="701062" y="5289892"/>
            <a:ext cx="1420952" cy="591829"/>
          </a:xfrm>
          <a:prstGeom prst="rect">
            <a:avLst/>
          </a:prstGeom>
          <a:ln w="12191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62255" marR="168275" lvl="0" indent="-171450" algn="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SAP P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Valero’s Benicia refinery</a:t>
            </a:r>
          </a:p>
        </p:txBody>
      </p:sp>
      <p:sp>
        <p:nvSpPr>
          <p:cNvPr id="69" name="object 31">
            <a:extLst>
              <a:ext uri="{FF2B5EF4-FFF2-40B4-BE49-F238E27FC236}">
                <a16:creationId xmlns:a16="http://schemas.microsoft.com/office/drawing/2014/main" id="{990D33F7-8495-47B6-B028-C4A0D495DEFD}"/>
              </a:ext>
            </a:extLst>
          </p:cNvPr>
          <p:cNvSpPr txBox="1"/>
          <p:nvPr/>
        </p:nvSpPr>
        <p:spPr>
          <a:xfrm>
            <a:off x="3069042" y="2369346"/>
            <a:ext cx="1086751" cy="776495"/>
          </a:xfrm>
          <a:prstGeom prst="rect">
            <a:avLst/>
          </a:prstGeom>
          <a:ln w="12192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262255" marR="113664" lvl="0" indent="-17145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Converted to a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oftware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ompany</a:t>
            </a: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EEB43743-D0E2-4BCC-B7AF-2B55FE216B67}"/>
              </a:ext>
            </a:extLst>
          </p:cNvPr>
          <p:cNvSpPr/>
          <p:nvPr/>
        </p:nvSpPr>
        <p:spPr>
          <a:xfrm flipH="1">
            <a:off x="2984854" y="2439319"/>
            <a:ext cx="52658" cy="961776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bject 34">
            <a:extLst>
              <a:ext uri="{FF2B5EF4-FFF2-40B4-BE49-F238E27FC236}">
                <a16:creationId xmlns:a16="http://schemas.microsoft.com/office/drawing/2014/main" id="{8FE3B73B-569B-49F0-9591-B3605BCCDC69}"/>
              </a:ext>
            </a:extLst>
          </p:cNvPr>
          <p:cNvSpPr txBox="1"/>
          <p:nvPr/>
        </p:nvSpPr>
        <p:spPr>
          <a:xfrm>
            <a:off x="3457300" y="5162757"/>
            <a:ext cx="1772108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Signed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irst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ustomers  and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aunched Scheduling, Printing and Mass Change 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roducts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id="{3C606DD5-29D3-4470-AC3C-A9EDFA4934AF}"/>
              </a:ext>
            </a:extLst>
          </p:cNvPr>
          <p:cNvSpPr/>
          <p:nvPr/>
        </p:nvSpPr>
        <p:spPr>
          <a:xfrm flipH="1">
            <a:off x="3256058" y="4336292"/>
            <a:ext cx="114567" cy="1554241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8FF7F9-D703-4397-A946-E345B47D5756}"/>
              </a:ext>
            </a:extLst>
          </p:cNvPr>
          <p:cNvSpPr txBox="1"/>
          <p:nvPr/>
        </p:nvSpPr>
        <p:spPr>
          <a:xfrm>
            <a:off x="4242712" y="1768558"/>
            <a:ext cx="1515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HQ established in Raleigh, NC</a:t>
            </a:r>
          </a:p>
        </p:txBody>
      </p:sp>
      <p:sp>
        <p:nvSpPr>
          <p:cNvPr id="74" name="object 7">
            <a:extLst>
              <a:ext uri="{FF2B5EF4-FFF2-40B4-BE49-F238E27FC236}">
                <a16:creationId xmlns:a16="http://schemas.microsoft.com/office/drawing/2014/main" id="{50130462-FF1A-4072-BB86-F6AA74B85DD8}"/>
              </a:ext>
            </a:extLst>
          </p:cNvPr>
          <p:cNvSpPr/>
          <p:nvPr/>
        </p:nvSpPr>
        <p:spPr>
          <a:xfrm flipH="1">
            <a:off x="4179825" y="1810294"/>
            <a:ext cx="52658" cy="1553561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2D465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56">
            <a:extLst>
              <a:ext uri="{FF2B5EF4-FFF2-40B4-BE49-F238E27FC236}">
                <a16:creationId xmlns:a16="http://schemas.microsoft.com/office/drawing/2014/main" id="{4F6D45B2-235B-4F43-9AF4-5E734508DF10}"/>
              </a:ext>
            </a:extLst>
          </p:cNvPr>
          <p:cNvSpPr txBox="1"/>
          <p:nvPr/>
        </p:nvSpPr>
        <p:spPr>
          <a:xfrm>
            <a:off x="6796303" y="1301624"/>
            <a:ext cx="1836884" cy="5802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Prometheus  Mobile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Hires 20</a:t>
            </a:r>
            <a:r>
              <a:rPr lang="en-US" sz="1200" spc="-5" baseline="30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employee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bject 7">
            <a:extLst>
              <a:ext uri="{FF2B5EF4-FFF2-40B4-BE49-F238E27FC236}">
                <a16:creationId xmlns:a16="http://schemas.microsoft.com/office/drawing/2014/main" id="{C60402A2-24A7-4328-B6FE-EB7D2FFD0D0F}"/>
              </a:ext>
            </a:extLst>
          </p:cNvPr>
          <p:cNvSpPr/>
          <p:nvPr/>
        </p:nvSpPr>
        <p:spPr>
          <a:xfrm flipH="1">
            <a:off x="6611464" y="1332837"/>
            <a:ext cx="52658" cy="211672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3E3E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bject 62">
            <a:extLst>
              <a:ext uri="{FF2B5EF4-FFF2-40B4-BE49-F238E27FC236}">
                <a16:creationId xmlns:a16="http://schemas.microsoft.com/office/drawing/2014/main" id="{38E180E8-4357-4D40-9FCA-0A0F06256A95}"/>
              </a:ext>
            </a:extLst>
          </p:cNvPr>
          <p:cNvSpPr txBox="1"/>
          <p:nvPr/>
        </p:nvSpPr>
        <p:spPr>
          <a:xfrm>
            <a:off x="7110546" y="2390291"/>
            <a:ext cx="1571371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</a:t>
            </a:r>
            <a:b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Prometheus </a:t>
            </a: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 Data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65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ject 7">
            <a:extLst>
              <a:ext uri="{FF2B5EF4-FFF2-40B4-BE49-F238E27FC236}">
                <a16:creationId xmlns:a16="http://schemas.microsoft.com/office/drawing/2014/main" id="{03D1F57B-C1C1-4548-BE9B-73C5C9037C1B}"/>
              </a:ext>
            </a:extLst>
          </p:cNvPr>
          <p:cNvSpPr/>
          <p:nvPr/>
        </p:nvSpPr>
        <p:spPr>
          <a:xfrm flipH="1">
            <a:off x="6952619" y="2411312"/>
            <a:ext cx="45719" cy="989782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483B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64">
            <a:extLst>
              <a:ext uri="{FF2B5EF4-FFF2-40B4-BE49-F238E27FC236}">
                <a16:creationId xmlns:a16="http://schemas.microsoft.com/office/drawing/2014/main" id="{913CA0AC-6348-462F-A5CE-E969E2F2D542}"/>
              </a:ext>
            </a:extLst>
          </p:cNvPr>
          <p:cNvSpPr txBox="1"/>
          <p:nvPr/>
        </p:nvSpPr>
        <p:spPr>
          <a:xfrm>
            <a:off x="7153930" y="4929010"/>
            <a:ext cx="1603330" cy="9624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 Prometheus</a:t>
            </a:r>
            <a:b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 Product</a:t>
            </a:r>
          </a:p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 $31M Revenue</a:t>
            </a:r>
          </a:p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110</a:t>
            </a:r>
          </a:p>
        </p:txBody>
      </p:sp>
      <p:sp>
        <p:nvSpPr>
          <p:cNvPr id="80" name="object 7">
            <a:extLst>
              <a:ext uri="{FF2B5EF4-FFF2-40B4-BE49-F238E27FC236}">
                <a16:creationId xmlns:a16="http://schemas.microsoft.com/office/drawing/2014/main" id="{9C465BCB-1B38-4246-A416-1F98ACBBCCAB}"/>
              </a:ext>
            </a:extLst>
          </p:cNvPr>
          <p:cNvSpPr/>
          <p:nvPr/>
        </p:nvSpPr>
        <p:spPr>
          <a:xfrm flipH="1">
            <a:off x="7797519" y="4339006"/>
            <a:ext cx="91018" cy="482093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5D334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62">
            <a:extLst>
              <a:ext uri="{FF2B5EF4-FFF2-40B4-BE49-F238E27FC236}">
                <a16:creationId xmlns:a16="http://schemas.microsoft.com/office/drawing/2014/main" id="{64C7E208-59BE-4CB4-9035-B027E181AAA8}"/>
              </a:ext>
            </a:extLst>
          </p:cNvPr>
          <p:cNvSpPr txBox="1"/>
          <p:nvPr/>
        </p:nvSpPr>
        <p:spPr>
          <a:xfrm>
            <a:off x="9046640" y="5687907"/>
            <a:ext cx="1180598" cy="9752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Prometheus</a:t>
            </a:r>
            <a:b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ePAS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Headcount 190</a:t>
            </a:r>
          </a:p>
          <a:p>
            <a:pPr marL="12700" marR="5080">
              <a:spcBef>
                <a:spcPts val="105"/>
              </a:spcBef>
              <a:defRPr/>
            </a:pP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bject 7">
            <a:extLst>
              <a:ext uri="{FF2B5EF4-FFF2-40B4-BE49-F238E27FC236}">
                <a16:creationId xmlns:a16="http://schemas.microsoft.com/office/drawing/2014/main" id="{82B7E320-600E-4729-A571-54C810A02DC2}"/>
              </a:ext>
            </a:extLst>
          </p:cNvPr>
          <p:cNvSpPr/>
          <p:nvPr/>
        </p:nvSpPr>
        <p:spPr>
          <a:xfrm flipH="1">
            <a:off x="8823556" y="4184844"/>
            <a:ext cx="90993" cy="2211524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42A3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742A34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62">
            <a:extLst>
              <a:ext uri="{FF2B5EF4-FFF2-40B4-BE49-F238E27FC236}">
                <a16:creationId xmlns:a16="http://schemas.microsoft.com/office/drawing/2014/main" id="{136F0A43-AB6D-4F7B-A8CB-B6952F14A838}"/>
              </a:ext>
            </a:extLst>
          </p:cNvPr>
          <p:cNvSpPr txBox="1"/>
          <p:nvPr/>
        </p:nvSpPr>
        <p:spPr>
          <a:xfrm>
            <a:off x="9216936" y="4572766"/>
            <a:ext cx="947242" cy="5931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Datasplice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Solufy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id="{B3D9ED4E-C1A3-419B-956F-67C04A89D66E}"/>
              </a:ext>
            </a:extLst>
          </p:cNvPr>
          <p:cNvSpPr/>
          <p:nvPr/>
        </p:nvSpPr>
        <p:spPr>
          <a:xfrm flipH="1">
            <a:off x="9046936" y="4323539"/>
            <a:ext cx="74975" cy="830486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B273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bject 64">
            <a:extLst>
              <a:ext uri="{FF2B5EF4-FFF2-40B4-BE49-F238E27FC236}">
                <a16:creationId xmlns:a16="http://schemas.microsoft.com/office/drawing/2014/main" id="{9B978772-B37C-476D-86F8-B94E57828AAB}"/>
              </a:ext>
            </a:extLst>
          </p:cNvPr>
          <p:cNvSpPr txBox="1"/>
          <p:nvPr/>
        </p:nvSpPr>
        <p:spPr>
          <a:xfrm>
            <a:off x="8757259" y="1282651"/>
            <a:ext cx="178552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 Prometheus Platform</a:t>
            </a:r>
          </a:p>
        </p:txBody>
      </p:sp>
      <p:sp>
        <p:nvSpPr>
          <p:cNvPr id="86" name="object 7">
            <a:extLst>
              <a:ext uri="{FF2B5EF4-FFF2-40B4-BE49-F238E27FC236}">
                <a16:creationId xmlns:a16="http://schemas.microsoft.com/office/drawing/2014/main" id="{3284C28F-1632-4A84-B167-790671B100E9}"/>
              </a:ext>
            </a:extLst>
          </p:cNvPr>
          <p:cNvSpPr/>
          <p:nvPr/>
        </p:nvSpPr>
        <p:spPr>
          <a:xfrm>
            <a:off x="8636199" y="1306795"/>
            <a:ext cx="45719" cy="204573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ject 75">
            <a:extLst>
              <a:ext uri="{FF2B5EF4-FFF2-40B4-BE49-F238E27FC236}">
                <a16:creationId xmlns:a16="http://schemas.microsoft.com/office/drawing/2014/main" id="{F9240A31-8793-4EEA-AD7F-B2307E2500BE}"/>
              </a:ext>
            </a:extLst>
          </p:cNvPr>
          <p:cNvSpPr txBox="1"/>
          <p:nvPr/>
        </p:nvSpPr>
        <p:spPr>
          <a:xfrm>
            <a:off x="9067854" y="2287947"/>
            <a:ext cx="1364501" cy="790601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40005" marR="5080" lvl="0" indent="-2794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b="1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  <a:endParaRPr lang="en-US" sz="1200" b="1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Group</a:t>
            </a: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Sage Technologies</a:t>
            </a:r>
          </a:p>
          <a:p>
            <a:pPr marL="183515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280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object 7">
            <a:extLst>
              <a:ext uri="{FF2B5EF4-FFF2-40B4-BE49-F238E27FC236}">
                <a16:creationId xmlns:a16="http://schemas.microsoft.com/office/drawing/2014/main" id="{A12E569C-12F7-4875-9532-F0166C95A20D}"/>
              </a:ext>
            </a:extLst>
          </p:cNvPr>
          <p:cNvSpPr/>
          <p:nvPr/>
        </p:nvSpPr>
        <p:spPr>
          <a:xfrm>
            <a:off x="8942721" y="2312085"/>
            <a:ext cx="110392" cy="106388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bject 62">
            <a:extLst>
              <a:ext uri="{FF2B5EF4-FFF2-40B4-BE49-F238E27FC236}">
                <a16:creationId xmlns:a16="http://schemas.microsoft.com/office/drawing/2014/main" id="{EC13772E-06B3-45D1-9429-2B976C733B5E}"/>
              </a:ext>
            </a:extLst>
          </p:cNvPr>
          <p:cNvSpPr txBox="1"/>
          <p:nvPr/>
        </p:nvSpPr>
        <p:spPr>
          <a:xfrm>
            <a:off x="10317315" y="5434722"/>
            <a:ext cx="1273299" cy="5931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Engica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Roser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Consys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F9D625CD-6D5E-465E-83A8-3DC93003AB5E}"/>
              </a:ext>
            </a:extLst>
          </p:cNvPr>
          <p:cNvSpPr/>
          <p:nvPr/>
        </p:nvSpPr>
        <p:spPr>
          <a:xfrm>
            <a:off x="10180685" y="4323539"/>
            <a:ext cx="120123" cy="168183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921E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bject 62">
            <a:extLst>
              <a:ext uri="{FF2B5EF4-FFF2-40B4-BE49-F238E27FC236}">
                <a16:creationId xmlns:a16="http://schemas.microsoft.com/office/drawing/2014/main" id="{11CE58E0-7B63-4962-BB7C-FCEA4162980B}"/>
              </a:ext>
            </a:extLst>
          </p:cNvPr>
          <p:cNvSpPr txBox="1"/>
          <p:nvPr/>
        </p:nvSpPr>
        <p:spPr>
          <a:xfrm>
            <a:off x="10885629" y="1692998"/>
            <a:ext cx="1273299" cy="11727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defRPr/>
            </a:pPr>
            <a:r>
              <a:rPr lang="en-US" sz="1200" b="1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Worktech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Viziya</a:t>
            </a:r>
            <a:endParaRPr lang="en-US"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Utopia</a:t>
            </a:r>
          </a:p>
          <a:p>
            <a:pPr marL="184150" marR="5080" indent="-171450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Headcount </a:t>
            </a:r>
            <a:b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object 7">
            <a:extLst>
              <a:ext uri="{FF2B5EF4-FFF2-40B4-BE49-F238E27FC236}">
                <a16:creationId xmlns:a16="http://schemas.microsoft.com/office/drawing/2014/main" id="{02ACEFC0-016C-4DDE-9365-0F429F1D5E6B}"/>
              </a:ext>
            </a:extLst>
          </p:cNvPr>
          <p:cNvSpPr/>
          <p:nvPr/>
        </p:nvSpPr>
        <p:spPr>
          <a:xfrm>
            <a:off x="10762494" y="1743417"/>
            <a:ext cx="120123" cy="168183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A0191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A0191D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E3783A-3233-419C-B97E-B507E900CF7F}"/>
              </a:ext>
            </a:extLst>
          </p:cNvPr>
          <p:cNvSpPr txBox="1"/>
          <p:nvPr/>
        </p:nvSpPr>
        <p:spPr>
          <a:xfrm>
            <a:off x="10521769" y="4682567"/>
            <a:ext cx="1470535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indent="-171450" algn="l" defTabSz="914400" rtl="0" eaLnBrk="1" latinLnBrk="0" hangingPunct="1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Launched STO Manager </a:t>
            </a:r>
          </a:p>
        </p:txBody>
      </p:sp>
      <p:sp>
        <p:nvSpPr>
          <p:cNvPr id="94" name="object 7">
            <a:extLst>
              <a:ext uri="{FF2B5EF4-FFF2-40B4-BE49-F238E27FC236}">
                <a16:creationId xmlns:a16="http://schemas.microsoft.com/office/drawing/2014/main" id="{B25D608A-8B5B-4670-A327-CB49944757B5}"/>
              </a:ext>
            </a:extLst>
          </p:cNvPr>
          <p:cNvSpPr/>
          <p:nvPr/>
        </p:nvSpPr>
        <p:spPr>
          <a:xfrm>
            <a:off x="10542789" y="3975135"/>
            <a:ext cx="116827" cy="1075978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9B212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solidFill>
                  <a:srgbClr val="A0191D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object 34">
            <a:extLst>
              <a:ext uri="{FF2B5EF4-FFF2-40B4-BE49-F238E27FC236}">
                <a16:creationId xmlns:a16="http://schemas.microsoft.com/office/drawing/2014/main" id="{B3B60287-EBBE-4D60-9902-9D2B55F168D3}"/>
              </a:ext>
            </a:extLst>
          </p:cNvPr>
          <p:cNvSpPr txBox="1"/>
          <p:nvPr/>
        </p:nvSpPr>
        <p:spPr>
          <a:xfrm>
            <a:off x="5583441" y="4814711"/>
            <a:ext cx="117151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$1M Software Sale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Hires 10</a:t>
            </a:r>
            <a:r>
              <a:rPr lang="en-US" sz="1200" spc="-5" baseline="30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spc="-5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employee</a:t>
            </a:r>
            <a:endParaRPr sz="1200" spc="-5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object 7">
            <a:extLst>
              <a:ext uri="{FF2B5EF4-FFF2-40B4-BE49-F238E27FC236}">
                <a16:creationId xmlns:a16="http://schemas.microsoft.com/office/drawing/2014/main" id="{5C8901AE-7988-4F89-BC06-D3EF9F7DB457}"/>
              </a:ext>
            </a:extLst>
          </p:cNvPr>
          <p:cNvSpPr/>
          <p:nvPr/>
        </p:nvSpPr>
        <p:spPr>
          <a:xfrm flipH="1">
            <a:off x="5324433" y="4166971"/>
            <a:ext cx="163982" cy="1610183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1D4B6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5289ABA-D997-4ABA-9D22-11BE0C80E329}"/>
              </a:ext>
            </a:extLst>
          </p:cNvPr>
          <p:cNvCxnSpPr/>
          <p:nvPr/>
        </p:nvCxnSpPr>
        <p:spPr>
          <a:xfrm flipH="1">
            <a:off x="6996938" y="4814711"/>
            <a:ext cx="904279" cy="0"/>
          </a:xfrm>
          <a:prstGeom prst="line">
            <a:avLst/>
          </a:prstGeom>
          <a:ln w="28575">
            <a:solidFill>
              <a:srgbClr val="5D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40E2141-9EFD-4FAD-988C-3A9EC1234299}"/>
              </a:ext>
            </a:extLst>
          </p:cNvPr>
          <p:cNvCxnSpPr>
            <a:cxnSpLocks/>
          </p:cNvCxnSpPr>
          <p:nvPr/>
        </p:nvCxnSpPr>
        <p:spPr>
          <a:xfrm flipV="1">
            <a:off x="7006530" y="4801919"/>
            <a:ext cx="0" cy="1274200"/>
          </a:xfrm>
          <a:prstGeom prst="line">
            <a:avLst/>
          </a:prstGeom>
          <a:ln w="28575">
            <a:solidFill>
              <a:srgbClr val="5D3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FC8A57C4-8E98-4310-8218-BE18789E9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6735"/>
            <a:ext cx="1156826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The Prometheus Journey</a:t>
            </a:r>
          </a:p>
        </p:txBody>
      </p:sp>
    </p:spTree>
    <p:extLst>
      <p:ext uri="{BB962C8B-B14F-4D97-AF65-F5344CB8AC3E}">
        <p14:creationId xmlns:p14="http://schemas.microsoft.com/office/powerpoint/2010/main" val="18988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09868D-93A2-418C-98F2-9DE3FA30DA9C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162DB16-4E42-4819-B054-24271726FD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112837" y="731520"/>
            <a:ext cx="9966325" cy="4906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F09537-CDF1-48A6-B716-1B0E236D7811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able Placeholder 27">
            <a:extLst>
              <a:ext uri="{FF2B5EF4-FFF2-40B4-BE49-F238E27FC236}">
                <a16:creationId xmlns:a16="http://schemas.microsoft.com/office/drawing/2014/main" id="{9025B6F5-EF8E-4330-BE24-63FAA300F67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10101" y="1388256"/>
            <a:ext cx="11196098" cy="449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279628-F7AB-449C-B426-1A91413DF7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92597"/>
            <a:ext cx="112844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6103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Customer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26481A-97D7-48C1-81E0-FC972B06AA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EA0627-886D-4DA0-A28F-19E042B446FB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33B95B-4C7F-47EE-8F6D-F44FDE65F958}"/>
              </a:ext>
            </a:extLst>
          </p:cNvPr>
          <p:cNvSpPr txBox="1"/>
          <p:nvPr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le 26">
            <a:extLst>
              <a:ext uri="{FF2B5EF4-FFF2-40B4-BE49-F238E27FC236}">
                <a16:creationId xmlns:a16="http://schemas.microsoft.com/office/drawing/2014/main" id="{CBDE63BB-AE4A-41E8-A9B1-C4835E8E51D0}"/>
              </a:ext>
            </a:extLst>
          </p:cNvPr>
          <p:cNvSpPr txBox="1">
            <a:spLocks/>
          </p:cNvSpPr>
          <p:nvPr/>
        </p:nvSpPr>
        <p:spPr>
          <a:xfrm>
            <a:off x="214086" y="404410"/>
            <a:ext cx="10515600" cy="82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Key Customers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D4DCF-F9BA-4F08-BD2E-5E6C60C39D99}"/>
              </a:ext>
            </a:extLst>
          </p:cNvPr>
          <p:cNvSpPr/>
          <p:nvPr/>
        </p:nvSpPr>
        <p:spPr>
          <a:xfrm>
            <a:off x="1" y="399383"/>
            <a:ext cx="188685" cy="81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2395D9-C35B-45D8-9146-7E4A8F81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68" y="1315348"/>
            <a:ext cx="10811741" cy="46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raphic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197EA41F-0C16-49A7-852B-C08E81C73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719"/>
            <a:ext cx="12192000" cy="50977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CE662-A03D-47B1-866C-7C7E1953C8D9}"/>
              </a:ext>
            </a:extLst>
          </p:cNvPr>
          <p:cNvCxnSpPr>
            <a:cxnSpLocks/>
          </p:cNvCxnSpPr>
          <p:nvPr/>
        </p:nvCxnSpPr>
        <p:spPr>
          <a:xfrm>
            <a:off x="0" y="6857999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31CC5-920C-445A-BF14-B8A543113592}"/>
              </a:ext>
            </a:extLst>
          </p:cNvPr>
          <p:cNvSpPr/>
          <p:nvPr/>
        </p:nvSpPr>
        <p:spPr>
          <a:xfrm>
            <a:off x="0" y="1"/>
            <a:ext cx="12192000" cy="630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B09F7-3829-47DB-BAB7-48C6D863BE18}"/>
              </a:ext>
            </a:extLst>
          </p:cNvPr>
          <p:cNvCxnSpPr>
            <a:cxnSpLocks/>
          </p:cNvCxnSpPr>
          <p:nvPr/>
        </p:nvCxnSpPr>
        <p:spPr>
          <a:xfrm>
            <a:off x="4245428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F922D-1701-4A0A-B974-4B0062F9CB0D}"/>
              </a:ext>
            </a:extLst>
          </p:cNvPr>
          <p:cNvCxnSpPr>
            <a:cxnSpLocks/>
          </p:cNvCxnSpPr>
          <p:nvPr/>
        </p:nvCxnSpPr>
        <p:spPr>
          <a:xfrm>
            <a:off x="8081554" y="1671718"/>
            <a:ext cx="0" cy="30080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FAEAE1-AB97-418C-AC60-BB375A6DBE15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6DAAA-6BB1-4788-BC56-716A41291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333500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E1CB1CD-9274-45B3-AEE4-0FDA27390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391" y="1333499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4A8083-5000-4BC8-8FF8-4AFEC9BAD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400" y="1333498"/>
            <a:ext cx="3124200" cy="1516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8277747-D2B0-40DD-A782-FD6DFC888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3322638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C1D547-0E12-4EAE-A798-DAB2C371F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1391" y="3303110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358DEE0-3D27-48C1-A1C6-F0728F2B1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400" y="3303109"/>
            <a:ext cx="3124200" cy="167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Statistic goes here</a:t>
            </a:r>
          </a:p>
        </p:txBody>
      </p:sp>
    </p:spTree>
    <p:extLst>
      <p:ext uri="{BB962C8B-B14F-4D97-AF65-F5344CB8AC3E}">
        <p14:creationId xmlns:p14="http://schemas.microsoft.com/office/powerpoint/2010/main" val="20597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48F90-348F-4BD3-B771-AF4B9DD5071E}"/>
              </a:ext>
            </a:extLst>
          </p:cNvPr>
          <p:cNvSpPr/>
          <p:nvPr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9BD49C-4CEB-438C-8ACA-81BDAE53AC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7408A-AA83-4F9C-BFFA-541278A299C2}"/>
              </a:ext>
            </a:extLst>
          </p:cNvPr>
          <p:cNvSpPr txBox="1"/>
          <p:nvPr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2290C-4213-466F-9984-FE321074F725}"/>
              </a:ext>
            </a:extLst>
          </p:cNvPr>
          <p:cNvCxnSpPr>
            <a:cxnSpLocks/>
          </p:cNvCxnSpPr>
          <p:nvPr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3B7F8D-9A75-4ED5-9423-14164D876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763314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add transition text here</a:t>
            </a:r>
          </a:p>
        </p:txBody>
      </p:sp>
    </p:spTree>
    <p:extLst>
      <p:ext uri="{BB962C8B-B14F-4D97-AF65-F5344CB8AC3E}">
        <p14:creationId xmlns:p14="http://schemas.microsoft.com/office/powerpoint/2010/main" val="29607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ne, plane, laying&#10;&#10;Description automatically generated">
            <a:extLst>
              <a:ext uri="{FF2B5EF4-FFF2-40B4-BE49-F238E27FC236}">
                <a16:creationId xmlns:a16="http://schemas.microsoft.com/office/drawing/2014/main" id="{973D3847-8C3B-40D4-80AF-DE2B7074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C801AA-6C8B-4483-B354-9E236B2E4EE6}"/>
              </a:ext>
            </a:extLst>
          </p:cNvPr>
          <p:cNvSpPr/>
          <p:nvPr/>
        </p:nvSpPr>
        <p:spPr>
          <a:xfrm rot="16200000">
            <a:off x="2667002" y="-2666998"/>
            <a:ext cx="6857996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6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3F715-8A77-4E76-A2CD-FC933C06517B}"/>
              </a:ext>
            </a:extLst>
          </p:cNvPr>
          <p:cNvCxnSpPr>
            <a:cxnSpLocks/>
          </p:cNvCxnSpPr>
          <p:nvPr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6F17539-0637-4F55-B489-91D08F59C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504232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add transition text here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9AC65B-0A84-4993-8326-0DE570E469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3629D-B59E-4F40-81F5-34E9E14DFD97}"/>
              </a:ext>
            </a:extLst>
          </p:cNvPr>
          <p:cNvSpPr txBox="1"/>
          <p:nvPr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C5038-0E43-4B62-8FB2-FBC893F22CDA}"/>
              </a:ext>
            </a:extLst>
          </p:cNvPr>
          <p:cNvSpPr/>
          <p:nvPr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E8C03-F59A-46DD-A992-D85412BD0BB0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8DE82E-6C8F-466C-B03B-2F58BE77CD8B}"/>
              </a:ext>
            </a:extLst>
          </p:cNvPr>
          <p:cNvCxnSpPr>
            <a:cxnSpLocks/>
          </p:cNvCxnSpPr>
          <p:nvPr/>
        </p:nvCxnSpPr>
        <p:spPr>
          <a:xfrm>
            <a:off x="4966489" y="1583322"/>
            <a:ext cx="225902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CE221A-016B-4A73-BC7C-8F858B99D36F}"/>
              </a:ext>
            </a:extLst>
          </p:cNvPr>
          <p:cNvSpPr txBox="1"/>
          <p:nvPr/>
        </p:nvSpPr>
        <p:spPr>
          <a:xfrm>
            <a:off x="5713344" y="390629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22E752-F585-4615-BEAA-C40B91701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837" y="2087563"/>
            <a:ext cx="6019800" cy="323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9D8981-EA14-4836-BCE9-0E7BC7DEF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tower in a city&#10;&#10;Description automatically generated">
            <a:extLst>
              <a:ext uri="{FF2B5EF4-FFF2-40B4-BE49-F238E27FC236}">
                <a16:creationId xmlns:a16="http://schemas.microsoft.com/office/drawing/2014/main" id="{6F630BC0-4075-4F8A-A506-C1DE34A8D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FDB65-8F20-4BFC-BB3B-3ACEA70FB6E9}"/>
              </a:ext>
            </a:extLst>
          </p:cNvPr>
          <p:cNvSpPr/>
          <p:nvPr/>
        </p:nvSpPr>
        <p:spPr>
          <a:xfrm>
            <a:off x="0" y="0"/>
            <a:ext cx="2498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3BEFE-3E13-4214-B683-3369ABFF2929}"/>
              </a:ext>
            </a:extLst>
          </p:cNvPr>
          <p:cNvSpPr/>
          <p:nvPr/>
        </p:nvSpPr>
        <p:spPr>
          <a:xfrm>
            <a:off x="2498187" y="0"/>
            <a:ext cx="7197355" cy="6858000"/>
          </a:xfrm>
          <a:prstGeom prst="rect">
            <a:avLst/>
          </a:prstGeom>
          <a:gradFill flip="none" rotWithShape="1">
            <a:gsLst>
              <a:gs pos="6000">
                <a:schemeClr val="accent2"/>
              </a:gs>
              <a:gs pos="73000">
                <a:schemeClr val="accent2"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611B5-FDA2-4BF5-88EC-4D2168212A13}"/>
              </a:ext>
            </a:extLst>
          </p:cNvPr>
          <p:cNvCxnSpPr>
            <a:cxnSpLocks/>
          </p:cNvCxnSpPr>
          <p:nvPr/>
        </p:nvCxnSpPr>
        <p:spPr>
          <a:xfrm>
            <a:off x="829208" y="1628272"/>
            <a:ext cx="46273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33EE11-B5C3-4917-943C-B6D5460C90D5}"/>
              </a:ext>
            </a:extLst>
          </p:cNvPr>
          <p:cNvSpPr txBox="1"/>
          <p:nvPr/>
        </p:nvSpPr>
        <p:spPr>
          <a:xfrm>
            <a:off x="685802" y="425640"/>
            <a:ext cx="765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6807A-86CD-4556-B9CD-3FCBCDC68F24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2E2D2B-5DDF-4587-975F-6B83877CE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208" y="2087563"/>
            <a:ext cx="5266792" cy="32369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“Add Quote Text Here”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8518C1-447A-4B2B-9259-8804E63CF4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15C6F-1E9F-4207-B305-59C0767F7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575" y="386739"/>
            <a:ext cx="114368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694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erson, holding&#10;&#10;Description automatically generated">
            <a:extLst>
              <a:ext uri="{FF2B5EF4-FFF2-40B4-BE49-F238E27FC236}">
                <a16:creationId xmlns:a16="http://schemas.microsoft.com/office/drawing/2014/main" id="{8064B709-84A3-4719-8543-362641DD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96D6CC-DBE8-46B1-982D-0F170C7C05B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2">
                  <a:lumMod val="40000"/>
                  <a:lumOff val="60000"/>
                  <a:alpha val="72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51E01-2DC3-4533-9393-F9944A605AD5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FB5A45-C4A0-48FB-81AF-AEAC4D99033D}"/>
              </a:ext>
            </a:extLst>
          </p:cNvPr>
          <p:cNvSpPr txBox="1">
            <a:spLocks/>
          </p:cNvSpPr>
          <p:nvPr/>
        </p:nvSpPr>
        <p:spPr>
          <a:xfrm>
            <a:off x="3329495" y="2639568"/>
            <a:ext cx="5533010" cy="21953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CCCAC3-D7B3-4979-B965-7FF737DA7EF2}"/>
              </a:ext>
            </a:extLst>
          </p:cNvPr>
          <p:cNvCxnSpPr>
            <a:cxnSpLocks/>
          </p:cNvCxnSpPr>
          <p:nvPr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01899-E12D-4508-B3D4-F0023E8696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5ED99FF4-B823-4558-8D80-720B6EC43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2C1B69-F3E8-40FE-8C92-6EC488DBEB2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16000">
                <a:schemeClr val="accent4">
                  <a:alpha val="80000"/>
                </a:schemeClr>
              </a:gs>
              <a:gs pos="90000">
                <a:schemeClr val="accent2">
                  <a:lumMod val="75000"/>
                  <a:alpha val="8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2BE933-6076-49EC-AFE0-93F0B0D47DC7}"/>
              </a:ext>
            </a:extLst>
          </p:cNvPr>
          <p:cNvCxnSpPr>
            <a:cxnSpLocks/>
          </p:cNvCxnSpPr>
          <p:nvPr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7DD36C-F28D-4A4F-94CD-D16DFDBBDA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C74F2-FE71-4AF3-933C-BF152FFD290D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EE25A6-E09D-4BA5-BB45-9E9EE9AA8D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40B96-700F-485A-8CED-8A94EC076C7A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9B5A-7097-4E81-B781-845C94F3211F}"/>
              </a:ext>
            </a:extLst>
          </p:cNvPr>
          <p:cNvSpPr/>
          <p:nvPr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B757F-7A04-420B-A2DE-337EC5FF4E44}"/>
              </a:ext>
            </a:extLst>
          </p:cNvPr>
          <p:cNvSpPr txBox="1"/>
          <p:nvPr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16E87B-D4E9-4B4D-9D9A-833B46959E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6F66F-4B61-4E43-8558-E90D4A5EC967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34FF8B38-DDA3-4CC8-A6C1-0B04A4477F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9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DF3F3-158D-4EC6-AD45-63FFA54CD1B9}"/>
              </a:ext>
            </a:extLst>
          </p:cNvPr>
          <p:cNvSpPr/>
          <p:nvPr/>
        </p:nvSpPr>
        <p:spPr>
          <a:xfrm>
            <a:off x="0" y="-12400"/>
            <a:ext cx="12192000" cy="6870399"/>
          </a:xfrm>
          <a:prstGeom prst="rect">
            <a:avLst/>
          </a:prstGeom>
          <a:gradFill>
            <a:gsLst>
              <a:gs pos="11000">
                <a:schemeClr val="accent2">
                  <a:alpha val="85000"/>
                </a:schemeClr>
              </a:gs>
              <a:gs pos="85000">
                <a:schemeClr val="accent4">
                  <a:alpha val="8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3E95F-FD12-4B4D-B68A-2EE01EC3E1BB}"/>
              </a:ext>
            </a:extLst>
          </p:cNvPr>
          <p:cNvCxnSpPr>
            <a:cxnSpLocks/>
          </p:cNvCxnSpPr>
          <p:nvPr/>
        </p:nvCxnSpPr>
        <p:spPr>
          <a:xfrm>
            <a:off x="4985359" y="2378383"/>
            <a:ext cx="22212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0F4CEC-C91A-4E1F-9870-A2F6385295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4" y="5864429"/>
            <a:ext cx="3504596" cy="646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0D39E-33F7-45FF-8506-FD9D13245B3E}"/>
              </a:ext>
            </a:extLst>
          </p:cNvPr>
          <p:cNvSpPr txBox="1"/>
          <p:nvPr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103CB-70F9-4903-A480-64E572542D9D}"/>
              </a:ext>
            </a:extLst>
          </p:cNvPr>
          <p:cNvSpPr txBox="1"/>
          <p:nvPr/>
        </p:nvSpPr>
        <p:spPr>
          <a:xfrm>
            <a:off x="2457994" y="2630580"/>
            <a:ext cx="7276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499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F57A6A-5D5C-4037-8F86-549DDAD428D5}"/>
              </a:ext>
            </a:extLst>
          </p:cNvPr>
          <p:cNvSpPr/>
          <p:nvPr/>
        </p:nvSpPr>
        <p:spPr>
          <a:xfrm>
            <a:off x="-20450" y="-6199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CAD1B5-DCC8-41DE-BC7D-6B635D8A9C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32" y="2187294"/>
            <a:ext cx="6299137" cy="12417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AED96-2832-473E-A782-F6397AEB3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5816" y="3855721"/>
            <a:ext cx="5740368" cy="746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Presenters Name - 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Job Position</a:t>
            </a:r>
          </a:p>
        </p:txBody>
      </p:sp>
    </p:spTree>
    <p:extLst>
      <p:ext uri="{BB962C8B-B14F-4D97-AF65-F5344CB8AC3E}">
        <p14:creationId xmlns:p14="http://schemas.microsoft.com/office/powerpoint/2010/main" val="42811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49929E9-45F9-40D5-A801-AB533E804FD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4088B6-0310-43CC-A92E-1725538B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52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647" y="145473"/>
            <a:ext cx="9601200" cy="6691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647" y="1113906"/>
            <a:ext cx="10910628" cy="5270460"/>
          </a:xfrm>
        </p:spPr>
        <p:txBody>
          <a:bodyPr/>
          <a:lstStyle>
            <a:lvl1pPr>
              <a:buClr>
                <a:srgbClr val="FFC000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29E9-45F9-40D5-A801-AB533E804FD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5792" y="6453386"/>
            <a:ext cx="1596292" cy="404614"/>
          </a:xfrm>
        </p:spPr>
        <p:txBody>
          <a:bodyPr/>
          <a:lstStyle/>
          <a:p>
            <a:fld id="{6D4088B6-0310-43CC-A92E-1725538B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396" y="1213657"/>
            <a:ext cx="5082076" cy="3581401"/>
          </a:xfrm>
        </p:spPr>
        <p:txBody>
          <a:bodyPr/>
          <a:lstStyle>
            <a:lvl1pPr>
              <a:buClr>
                <a:srgbClr val="FFC000"/>
              </a:buCl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6081" y="1213657"/>
            <a:ext cx="5082076" cy="3581401"/>
          </a:xfrm>
        </p:spPr>
        <p:txBody>
          <a:bodyPr/>
          <a:lstStyle>
            <a:lvl1pPr>
              <a:buClr>
                <a:srgbClr val="FFC000"/>
              </a:buCl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29E9-45F9-40D5-A801-AB533E804FD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88B6-0310-43CC-A92E-1725538B92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81274D-FE59-4D9B-9466-C9ADFBA0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47" y="145473"/>
            <a:ext cx="9601200" cy="6691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0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9929E9-45F9-40D5-A801-AB533E804FD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4088B6-0310-43CC-A92E-1725538B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90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6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654176"/>
            <a:ext cx="5156200" cy="407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36734" y="1654175"/>
            <a:ext cx="5158317" cy="1963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36734" y="3770314"/>
            <a:ext cx="5158317" cy="196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0ED053-C100-4CA7-ABAD-6820E051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47" y="145473"/>
            <a:ext cx="9601200" cy="6691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6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12AA44-EE31-194A-BC0D-28EA7764F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80444"/>
            <a:ext cx="5753299" cy="31744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18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NZ" sz="1800" b="0" i="0" kern="1200">
              <a:solidFill>
                <a:schemeClr val="tx1"/>
              </a:solidFill>
              <a:effectLst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60091F28-A4DE-5C42-9EC3-3477F3426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937856" y="3253145"/>
            <a:ext cx="2667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>
                <a:sym typeface="Webdings" panose="05030102010509060703" pitchFamily="18" charset="2"/>
              </a:rPr>
              <a:t>SAP | THE WAREHOUSE GROUP </a:t>
            </a:r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84A75-F8AF-2F41-8C11-8F8ACB0963AC}"/>
              </a:ext>
            </a:extLst>
          </p:cNvPr>
          <p:cNvSpPr/>
          <p:nvPr userDrawn="1"/>
        </p:nvSpPr>
        <p:spPr>
          <a:xfrm>
            <a:off x="0" y="0"/>
            <a:ext cx="12192000" cy="927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C8C20-98EC-9940-A4BA-930CF318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9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+mn-lt"/>
                <a:cs typeface="Circular Std Book" panose="020B0604020101020102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 Titl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0CC38-FFFA-4B6B-9321-D10EA7A726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9469" y="1360433"/>
            <a:ext cx="9326116" cy="4627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accent4"/>
              </a:buClr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>
              <a:buClr>
                <a:schemeClr val="accent4"/>
              </a:buClr>
              <a:defRPr sz="1400">
                <a:solidFill>
                  <a:schemeClr val="bg2">
                    <a:lumMod val="50000"/>
                  </a:schemeClr>
                </a:solidFill>
                <a:latin typeface="+mn-lt"/>
              </a:defRPr>
            </a:lvl6pPr>
          </a:lstStyle>
          <a:p>
            <a:pPr>
              <a:buClr>
                <a:schemeClr val="accent4"/>
              </a:buClr>
            </a:pPr>
            <a:r>
              <a:rPr lang="en-US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/>
              <a:t>Add copy here</a:t>
            </a:r>
          </a:p>
          <a:p>
            <a:pPr>
              <a:buClr>
                <a:schemeClr val="accent4"/>
              </a:buClr>
            </a:pPr>
            <a:r>
              <a:rPr lang="en-US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/>
              <a:t>Example Copy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36915B-9398-4C3F-AEB0-397856B53E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97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6945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806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7B7-C9BF-447E-ACD6-EC319E01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59" y="1603557"/>
            <a:ext cx="5326741" cy="416704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D26C5-0B62-4095-AFF0-255BD7F2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3557"/>
            <a:ext cx="5181600" cy="416704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A48A43-6BE4-46F0-8884-B136350237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403" y="119150"/>
            <a:ext cx="10736939" cy="803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501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15C6F-1E9F-4207-B305-59C0767F7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575" y="365760"/>
            <a:ext cx="11436885" cy="777875"/>
          </a:xfrm>
          <a:prstGeom prst="rect">
            <a:avLst/>
          </a:prstGeom>
        </p:spPr>
        <p:txBody>
          <a:bodyPr/>
          <a:lstStyle>
            <a:lvl1pPr>
              <a:defRPr lang="en-US"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9617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Facing Title 1-Lin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7B113-DE30-49E0-BC77-F3927E04DD0E}"/>
              </a:ext>
            </a:extLst>
          </p:cNvPr>
          <p:cNvSpPr/>
          <p:nvPr userDrawn="1"/>
        </p:nvSpPr>
        <p:spPr>
          <a:xfrm>
            <a:off x="0" y="-12398"/>
            <a:ext cx="121920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E3269D-D553-461B-82DC-46345679D7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1965630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Title Option One Line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B1F3B2-3D0B-439B-9EF9-452FF8AE4B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104096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7052A46-A5DC-44D3-8534-AE690708A8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390983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August 26,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EE9AC-61DB-430B-BB1B-C50EE534D8B0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2F1EB-46AD-4C58-B5A1-32FA6BF01B72}"/>
              </a:ext>
            </a:extLst>
          </p:cNvPr>
          <p:cNvCxnSpPr>
            <a:cxnSpLocks/>
          </p:cNvCxnSpPr>
          <p:nvPr userDrawn="1"/>
        </p:nvCxnSpPr>
        <p:spPr>
          <a:xfrm>
            <a:off x="696699" y="1693777"/>
            <a:ext cx="0" cy="29182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1FF09E88-40B0-4DF3-A731-F15BD2291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98909BE-DA41-43B0-929E-167B33C196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73" y="5665035"/>
            <a:ext cx="1659258" cy="12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xternal F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urtain&#10;&#10;Description automatically generated">
            <a:extLst>
              <a:ext uri="{FF2B5EF4-FFF2-40B4-BE49-F238E27FC236}">
                <a16:creationId xmlns:a16="http://schemas.microsoft.com/office/drawing/2014/main" id="{6F93C00E-1F67-43C8-AF6B-663224E6C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"/>
            <a:ext cx="12192000" cy="1776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1C149-D687-4811-B6EF-F1FDF06CA7CA}"/>
              </a:ext>
            </a:extLst>
          </p:cNvPr>
          <p:cNvSpPr/>
          <p:nvPr userDrawn="1"/>
        </p:nvSpPr>
        <p:spPr>
          <a:xfrm rot="16200000">
            <a:off x="5207833" y="-5207829"/>
            <a:ext cx="1776334" cy="12192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0000"/>
                </a:schemeClr>
              </a:gs>
              <a:gs pos="86000">
                <a:schemeClr val="accent4">
                  <a:alpha val="76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705A0B3-D4D8-468C-B4A3-C8D2211F3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24167" y="2719394"/>
            <a:ext cx="9652070" cy="107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5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Title Option One 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536C1E-F3CE-41BE-B2CD-1D63C00608F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24167" y="3857860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2">
                    <a:lumMod val="25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E002335-56C6-49FB-AB0A-8BBCBE6C24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66" y="4663594"/>
            <a:ext cx="8167687" cy="73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August 26, 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4B1A37-3439-4377-91B2-34BC10673BDA}"/>
              </a:ext>
            </a:extLst>
          </p:cNvPr>
          <p:cNvCxnSpPr>
            <a:cxnSpLocks/>
          </p:cNvCxnSpPr>
          <p:nvPr userDrawn="1"/>
        </p:nvCxnSpPr>
        <p:spPr>
          <a:xfrm>
            <a:off x="696699" y="2447541"/>
            <a:ext cx="0" cy="2918291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88E69-EA60-4B1D-81CA-ECBD3AEC762B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 descr="A picture containing curtain&#10;&#10;Description automatically generated">
            <a:extLst>
              <a:ext uri="{FF2B5EF4-FFF2-40B4-BE49-F238E27FC236}">
                <a16:creationId xmlns:a16="http://schemas.microsoft.com/office/drawing/2014/main" id="{78BD484A-8F50-49E8-A911-4CB4FEAE4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16200000">
            <a:off x="6660613" y="1326621"/>
            <a:ext cx="6858010" cy="42047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B52-3066-4826-9A64-718A44D8A096}"/>
              </a:ext>
            </a:extLst>
          </p:cNvPr>
          <p:cNvSpPr/>
          <p:nvPr userDrawn="1"/>
        </p:nvSpPr>
        <p:spPr>
          <a:xfrm>
            <a:off x="7987230" y="0"/>
            <a:ext cx="4204769" cy="6858000"/>
          </a:xfrm>
          <a:prstGeom prst="rect">
            <a:avLst/>
          </a:prstGeom>
          <a:gradFill flip="none" rotWithShape="1">
            <a:gsLst>
              <a:gs pos="15000">
                <a:schemeClr val="accent2">
                  <a:alpha val="76000"/>
                </a:schemeClr>
              </a:gs>
              <a:gs pos="86000">
                <a:schemeClr val="accent4">
                  <a:alpha val="84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144B71-9A78-485C-B2C1-F95C9F5C3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9469" y="1360433"/>
            <a:ext cx="6776506" cy="44895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</a:defRPr>
            </a:lvl6pPr>
          </a:lstStyle>
          <a:p>
            <a:pPr>
              <a:buClr>
                <a:schemeClr val="accent4"/>
              </a:buClr>
            </a:pPr>
            <a:r>
              <a:rPr lang="en-US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/>
              <a:t>Add copy here</a:t>
            </a:r>
          </a:p>
          <a:p>
            <a:pPr>
              <a:buClr>
                <a:schemeClr val="accent4"/>
              </a:buClr>
            </a:pPr>
            <a:r>
              <a:rPr lang="en-US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/>
              <a:t>Example Copy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1419D-4781-426F-A6C7-BDB03E1A92CF}"/>
              </a:ext>
            </a:extLst>
          </p:cNvPr>
          <p:cNvCxnSpPr>
            <a:cxnSpLocks/>
          </p:cNvCxnSpPr>
          <p:nvPr userDrawn="1"/>
        </p:nvCxnSpPr>
        <p:spPr>
          <a:xfrm>
            <a:off x="0" y="6858013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182DDB-40AF-4C86-AF7C-EFAB2B8B5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4" y="380878"/>
            <a:ext cx="677650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296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B6F79-038B-4CD7-A628-BF5EE3DBD959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E0C1CB-9C04-45D3-912B-73D8B34823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0729" y="1375324"/>
            <a:ext cx="11126531" cy="4472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  <a:lvl6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6pPr>
          </a:lstStyle>
          <a:p>
            <a:pPr>
              <a:buClr>
                <a:schemeClr val="accent4"/>
              </a:buClr>
            </a:pPr>
            <a:r>
              <a:rPr lang="en-US"/>
              <a:t>Click to add text</a:t>
            </a:r>
          </a:p>
          <a:p>
            <a:pPr>
              <a:buClr>
                <a:schemeClr val="accent4"/>
              </a:buClr>
            </a:pPr>
            <a:r>
              <a:rPr lang="en-US"/>
              <a:t>Add text here</a:t>
            </a:r>
          </a:p>
          <a:p>
            <a:pPr>
              <a:buClr>
                <a:schemeClr val="accent4"/>
              </a:buClr>
            </a:pPr>
            <a:r>
              <a:rPr lang="en-US"/>
              <a:t>Amazing statistic here</a:t>
            </a:r>
          </a:p>
          <a:p>
            <a:pPr lvl="1">
              <a:buClr>
                <a:schemeClr val="accent4"/>
              </a:buClr>
            </a:pPr>
            <a:r>
              <a:rPr lang="en-US"/>
              <a:t>Example copy here</a:t>
            </a:r>
          </a:p>
          <a:p>
            <a:pPr lvl="2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3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4">
              <a:buClr>
                <a:schemeClr val="accent4"/>
              </a:buClr>
            </a:pPr>
            <a:r>
              <a:rPr lang="en-US"/>
              <a:t>Example Copy</a:t>
            </a:r>
          </a:p>
          <a:p>
            <a:pPr lvl="5">
              <a:buClr>
                <a:schemeClr val="accent4"/>
              </a:buClr>
            </a:pPr>
            <a:r>
              <a:rPr lang="en-US"/>
              <a:t>Example 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65697-A035-4323-9A1A-DE90493099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97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54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etheus Platfor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BC4ECB-DB51-495C-932B-563E95B2B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93053"/>
            <a:ext cx="10668000" cy="533314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25FC8A-B1BF-4941-BE3D-6A5C5B04A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0877"/>
            <a:ext cx="1120828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The Prometheus Platform</a:t>
            </a:r>
          </a:p>
        </p:txBody>
      </p:sp>
    </p:spTree>
    <p:extLst>
      <p:ext uri="{BB962C8B-B14F-4D97-AF65-F5344CB8AC3E}">
        <p14:creationId xmlns:p14="http://schemas.microsoft.com/office/powerpoint/2010/main" val="321668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7B7-C9BF-447E-ACD6-EC319E01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729" y="1379374"/>
            <a:ext cx="5334000" cy="4488689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C30AF3-D283-4D5C-9A04-69697CB37DB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03306" y="1379375"/>
            <a:ext cx="5334000" cy="44886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76035-0352-487A-B6C6-EA7A0393B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5" y="380877"/>
            <a:ext cx="112082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376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15C6F-1E9F-4207-B305-59C0767F7A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575" y="386739"/>
            <a:ext cx="114368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0183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etheus Platfor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25FC8A-B1BF-4941-BE3D-6A5C5B04A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0877"/>
            <a:ext cx="11208286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The Prometheus Platform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9A8205-28C9-4417-A548-213D4A38C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28" y="983568"/>
            <a:ext cx="8901344" cy="52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Locations Detai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6C7C8-648A-4811-87AC-D3DB8A9F647D}"/>
              </a:ext>
            </a:extLst>
          </p:cNvPr>
          <p:cNvGrpSpPr/>
          <p:nvPr userDrawn="1"/>
        </p:nvGrpSpPr>
        <p:grpSpPr>
          <a:xfrm>
            <a:off x="5956985" y="740588"/>
            <a:ext cx="5685719" cy="2895458"/>
            <a:chOff x="819636" y="1258718"/>
            <a:chExt cx="10851541" cy="55261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6286710-F92F-41DC-80F0-88990D77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636" y="1258718"/>
              <a:ext cx="10851541" cy="552615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E5AC4D5-7A98-4FA2-A5F9-28AFBA059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7407" y="3007956"/>
              <a:ext cx="154426" cy="22244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B221252-B638-4A08-8EDC-30E84F1DD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63645" y="3410529"/>
              <a:ext cx="154426" cy="22244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79180B-2921-496C-A333-764E2D622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96837" y="3537034"/>
              <a:ext cx="154426" cy="22244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7535386-7DA6-4D6F-AA40-3023C3F03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8974" y="2627381"/>
              <a:ext cx="154426" cy="222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492CB4B-C1F6-47F1-8E2D-281A79785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8784" y="2740127"/>
              <a:ext cx="154426" cy="22244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F63403-1054-4B6B-8AE7-8946312D2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9963" y="2785296"/>
              <a:ext cx="154426" cy="2224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97D386-BD59-41D8-A8D7-26F501B14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6430" y="2948507"/>
              <a:ext cx="154426" cy="2224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8459A75-CF5F-44EB-A52C-E74AEC6C6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4216" y="4872557"/>
              <a:ext cx="154426" cy="22244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610F0D4-2C17-43AC-BF05-74458F991C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4305" y="5419897"/>
              <a:ext cx="154426" cy="22244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91BB2E2-12E4-435E-90C3-736A3653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17240" y="5599282"/>
              <a:ext cx="154426" cy="22244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9B34BD-2546-4F8F-BD89-F3B92BF24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11204" y="5378993"/>
              <a:ext cx="154426" cy="222448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95DE650C-788D-4A02-BAE2-AE2E3A77B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9431" y="1742514"/>
            <a:ext cx="80912" cy="11655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35F5644-38E8-4136-8EB5-26422F22F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5647" y="2179661"/>
            <a:ext cx="80912" cy="11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E0E1FB17-CBBA-4025-9DCD-AC1E3377C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65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Prometheus Group, Proprietary &amp; Confidential</a:t>
            </a:r>
          </a:p>
        </p:txBody>
      </p:sp>
      <p:sp>
        <p:nvSpPr>
          <p:cNvPr id="86" name="object 7">
            <a:extLst>
              <a:ext uri="{FF2B5EF4-FFF2-40B4-BE49-F238E27FC236}">
                <a16:creationId xmlns:a16="http://schemas.microsoft.com/office/drawing/2014/main" id="{3284C28F-1632-4A84-B167-790671B100E9}"/>
              </a:ext>
            </a:extLst>
          </p:cNvPr>
          <p:cNvSpPr/>
          <p:nvPr userDrawn="1"/>
        </p:nvSpPr>
        <p:spPr>
          <a:xfrm>
            <a:off x="8636199" y="1306795"/>
            <a:ext cx="45719" cy="204573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28575">
            <a:solidFill>
              <a:srgbClr val="752A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E3783A-3233-419C-B97E-B507E900CF7F}"/>
              </a:ext>
            </a:extLst>
          </p:cNvPr>
          <p:cNvSpPr txBox="1"/>
          <p:nvPr userDrawn="1"/>
        </p:nvSpPr>
        <p:spPr>
          <a:xfrm>
            <a:off x="10521769" y="4682567"/>
            <a:ext cx="1470535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indent="-171450" algn="l" defTabSz="914400" rtl="0" eaLnBrk="1" latinLnBrk="0" hangingPunct="1">
              <a:spcBef>
                <a:spcPts val="105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Launched STO Manager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6FC265-3479-44DA-9DCA-DFE1796B6BEB}"/>
              </a:ext>
            </a:extLst>
          </p:cNvPr>
          <p:cNvGrpSpPr/>
          <p:nvPr userDrawn="1"/>
        </p:nvGrpSpPr>
        <p:grpSpPr>
          <a:xfrm>
            <a:off x="317001" y="1282651"/>
            <a:ext cx="11841927" cy="5170209"/>
            <a:chOff x="317001" y="1282651"/>
            <a:chExt cx="11841927" cy="5170209"/>
          </a:xfrm>
        </p:grpSpPr>
        <p:sp>
          <p:nvSpPr>
            <p:cNvPr id="68" name="object 7">
              <a:extLst>
                <a:ext uri="{FF2B5EF4-FFF2-40B4-BE49-F238E27FC236}">
                  <a16:creationId xmlns:a16="http://schemas.microsoft.com/office/drawing/2014/main" id="{30CBF888-8440-41F7-ABFC-6FDEAA0768F2}"/>
                </a:ext>
              </a:extLst>
            </p:cNvPr>
            <p:cNvSpPr/>
            <p:nvPr userDrawn="1"/>
          </p:nvSpPr>
          <p:spPr>
            <a:xfrm flipH="1">
              <a:off x="2035815" y="4184844"/>
              <a:ext cx="52658" cy="1705689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Pentagon 115">
              <a:extLst>
                <a:ext uri="{FF2B5EF4-FFF2-40B4-BE49-F238E27FC236}">
                  <a16:creationId xmlns:a16="http://schemas.microsoft.com/office/drawing/2014/main" id="{27779420-7B24-40B6-954F-922D7FD2E7E6}"/>
                </a:ext>
              </a:extLst>
            </p:cNvPr>
            <p:cNvSpPr/>
            <p:nvPr userDrawn="1"/>
          </p:nvSpPr>
          <p:spPr>
            <a:xfrm>
              <a:off x="317001" y="3326616"/>
              <a:ext cx="11472979" cy="1075978"/>
            </a:xfrm>
            <a:prstGeom prst="homePlate">
              <a:avLst/>
            </a:prstGeom>
            <a:gradFill>
              <a:gsLst>
                <a:gs pos="100000">
                  <a:schemeClr val="accent4"/>
                </a:gs>
                <a:gs pos="46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bject 21">
              <a:extLst>
                <a:ext uri="{FF2B5EF4-FFF2-40B4-BE49-F238E27FC236}">
                  <a16:creationId xmlns:a16="http://schemas.microsoft.com/office/drawing/2014/main" id="{3971E688-133A-4FDF-968D-E423CBFA49CB}"/>
                </a:ext>
              </a:extLst>
            </p:cNvPr>
            <p:cNvSpPr txBox="1"/>
            <p:nvPr userDrawn="1"/>
          </p:nvSpPr>
          <p:spPr>
            <a:xfrm>
              <a:off x="2321505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object 22">
              <a:extLst>
                <a:ext uri="{FF2B5EF4-FFF2-40B4-BE49-F238E27FC236}">
                  <a16:creationId xmlns:a16="http://schemas.microsoft.com/office/drawing/2014/main" id="{63A44EB8-A89C-4C3B-A844-DCE75BF6DD1C}"/>
                </a:ext>
              </a:extLst>
            </p:cNvPr>
            <p:cNvSpPr txBox="1"/>
            <p:nvPr userDrawn="1"/>
          </p:nvSpPr>
          <p:spPr>
            <a:xfrm>
              <a:off x="1436044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object 23">
              <a:extLst>
                <a:ext uri="{FF2B5EF4-FFF2-40B4-BE49-F238E27FC236}">
                  <a16:creationId xmlns:a16="http://schemas.microsoft.com/office/drawing/2014/main" id="{0A83A43D-4CDA-421C-960B-EB3DF48F32ED}"/>
                </a:ext>
              </a:extLst>
            </p:cNvPr>
            <p:cNvSpPr txBox="1"/>
            <p:nvPr userDrawn="1"/>
          </p:nvSpPr>
          <p:spPr>
            <a:xfrm>
              <a:off x="3115512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bject 24">
              <a:extLst>
                <a:ext uri="{FF2B5EF4-FFF2-40B4-BE49-F238E27FC236}">
                  <a16:creationId xmlns:a16="http://schemas.microsoft.com/office/drawing/2014/main" id="{852DB4BF-CFF9-476D-B75E-47F812DB6AE2}"/>
                </a:ext>
              </a:extLst>
            </p:cNvPr>
            <p:cNvSpPr txBox="1"/>
            <p:nvPr userDrawn="1"/>
          </p:nvSpPr>
          <p:spPr>
            <a:xfrm>
              <a:off x="3965762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bject 25">
              <a:extLst>
                <a:ext uri="{FF2B5EF4-FFF2-40B4-BE49-F238E27FC236}">
                  <a16:creationId xmlns:a16="http://schemas.microsoft.com/office/drawing/2014/main" id="{D8C816A0-A498-4878-999D-D1FA4E358CCE}"/>
                </a:ext>
              </a:extLst>
            </p:cNvPr>
            <p:cNvSpPr txBox="1"/>
            <p:nvPr userDrawn="1"/>
          </p:nvSpPr>
          <p:spPr>
            <a:xfrm>
              <a:off x="4794980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2008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01B818FE-C659-4F48-BC64-4FE065FC88DE}"/>
                </a:ext>
              </a:extLst>
            </p:cNvPr>
            <p:cNvSpPr txBox="1"/>
            <p:nvPr userDrawn="1"/>
          </p:nvSpPr>
          <p:spPr>
            <a:xfrm>
              <a:off x="5610019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bject 27">
              <a:extLst>
                <a:ext uri="{FF2B5EF4-FFF2-40B4-BE49-F238E27FC236}">
                  <a16:creationId xmlns:a16="http://schemas.microsoft.com/office/drawing/2014/main" id="{B0674C60-7B08-410E-849D-D74E4134D91E}"/>
                </a:ext>
              </a:extLst>
            </p:cNvPr>
            <p:cNvSpPr txBox="1"/>
            <p:nvPr userDrawn="1"/>
          </p:nvSpPr>
          <p:spPr>
            <a:xfrm>
              <a:off x="6474448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2012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7109C93D-D06E-4D65-A6CE-597169D86AD3}"/>
                </a:ext>
              </a:extLst>
            </p:cNvPr>
            <p:cNvSpPr txBox="1"/>
            <p:nvPr userDrawn="1"/>
          </p:nvSpPr>
          <p:spPr>
            <a:xfrm>
              <a:off x="7254276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2014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bject 70">
              <a:extLst>
                <a:ext uri="{FF2B5EF4-FFF2-40B4-BE49-F238E27FC236}">
                  <a16:creationId xmlns:a16="http://schemas.microsoft.com/office/drawing/2014/main" id="{D42DCC9A-254C-4383-8BEB-86B1A2867E93}"/>
                </a:ext>
              </a:extLst>
            </p:cNvPr>
            <p:cNvSpPr txBox="1"/>
            <p:nvPr userDrawn="1"/>
          </p:nvSpPr>
          <p:spPr>
            <a:xfrm>
              <a:off x="8153916" y="3861679"/>
              <a:ext cx="43941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object 71">
              <a:extLst>
                <a:ext uri="{FF2B5EF4-FFF2-40B4-BE49-F238E27FC236}">
                  <a16:creationId xmlns:a16="http://schemas.microsoft.com/office/drawing/2014/main" id="{40A21AC2-1A10-4BC2-AD4D-90CD15BF413F}"/>
                </a:ext>
              </a:extLst>
            </p:cNvPr>
            <p:cNvSpPr txBox="1"/>
            <p:nvPr userDrawn="1"/>
          </p:nvSpPr>
          <p:spPr>
            <a:xfrm>
              <a:off x="677248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1998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bject 72">
              <a:extLst>
                <a:ext uri="{FF2B5EF4-FFF2-40B4-BE49-F238E27FC236}">
                  <a16:creationId xmlns:a16="http://schemas.microsoft.com/office/drawing/2014/main" id="{F94C2837-3786-43F2-BFC9-684BE707749C}"/>
                </a:ext>
              </a:extLst>
            </p:cNvPr>
            <p:cNvSpPr txBox="1"/>
            <p:nvPr userDrawn="1"/>
          </p:nvSpPr>
          <p:spPr>
            <a:xfrm>
              <a:off x="8898533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2018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object 72">
              <a:extLst>
                <a:ext uri="{FF2B5EF4-FFF2-40B4-BE49-F238E27FC236}">
                  <a16:creationId xmlns:a16="http://schemas.microsoft.com/office/drawing/2014/main" id="{9495B9B5-182B-496D-89E5-6CBFB3ECFC26}"/>
                </a:ext>
              </a:extLst>
            </p:cNvPr>
            <p:cNvSpPr txBox="1"/>
            <p:nvPr userDrawn="1"/>
          </p:nvSpPr>
          <p:spPr>
            <a:xfrm>
              <a:off x="9833382" y="3861358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2019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bject 72">
              <a:extLst>
                <a:ext uri="{FF2B5EF4-FFF2-40B4-BE49-F238E27FC236}">
                  <a16:creationId xmlns:a16="http://schemas.microsoft.com/office/drawing/2014/main" id="{A815DCA3-53DB-4115-96D3-632684213ED6}"/>
                </a:ext>
              </a:extLst>
            </p:cNvPr>
            <p:cNvSpPr txBox="1"/>
            <p:nvPr userDrawn="1"/>
          </p:nvSpPr>
          <p:spPr>
            <a:xfrm>
              <a:off x="10542789" y="3614706"/>
              <a:ext cx="4394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bject 7">
              <a:extLst>
                <a:ext uri="{FF2B5EF4-FFF2-40B4-BE49-F238E27FC236}">
                  <a16:creationId xmlns:a16="http://schemas.microsoft.com/office/drawing/2014/main" id="{A1B37BDF-F516-4A2F-AF64-694C8E48A5F4}"/>
                </a:ext>
              </a:extLst>
            </p:cNvPr>
            <p:cNvSpPr/>
            <p:nvPr userDrawn="1"/>
          </p:nvSpPr>
          <p:spPr>
            <a:xfrm flipH="1">
              <a:off x="851232" y="1856550"/>
              <a:ext cx="52658" cy="1705689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CF858C-3433-4B7B-BB5D-CA99B6931492}"/>
                </a:ext>
              </a:extLst>
            </p:cNvPr>
            <p:cNvSpPr txBox="1"/>
            <p:nvPr userDrawn="1"/>
          </p:nvSpPr>
          <p:spPr>
            <a:xfrm>
              <a:off x="851232" y="1793950"/>
              <a:ext cx="15665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2890" marR="116205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-5" normalizeH="0" baseline="0" noProof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Prometheus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Group  f</a:t>
              </a:r>
              <a:r>
                <a:rPr kumimoji="0" lang="en-US" sz="1200" b="0" i="0" u="none" strike="noStrike" kern="1200" cap="none" spc="-5" normalizeH="0" baseline="0" noProof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ounded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as an SAP  </a:t>
              </a:r>
              <a:r>
                <a:rPr kumimoji="0" lang="en-US" sz="1200" b="0" i="0" u="none" strike="noStrike" kern="1200" cap="none" spc="-5" normalizeH="0" baseline="0" noProof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technical consulting shop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object 58">
              <a:extLst>
                <a:ext uri="{FF2B5EF4-FFF2-40B4-BE49-F238E27FC236}">
                  <a16:creationId xmlns:a16="http://schemas.microsoft.com/office/drawing/2014/main" id="{6160FE37-0BAB-492C-AA62-A22DB35F5D0A}"/>
                </a:ext>
              </a:extLst>
            </p:cNvPr>
            <p:cNvSpPr txBox="1"/>
            <p:nvPr userDrawn="1"/>
          </p:nvSpPr>
          <p:spPr>
            <a:xfrm>
              <a:off x="701062" y="5289892"/>
              <a:ext cx="1420952" cy="591829"/>
            </a:xfrm>
            <a:prstGeom prst="rect">
              <a:avLst/>
            </a:prstGeom>
            <a:ln w="12191">
              <a:noFill/>
            </a:ln>
          </p:spPr>
          <p:txBody>
            <a:bodyPr vert="horz" wrap="square" lIns="0" tIns="37465" rIns="0" bIns="0" rtlCol="0">
              <a:spAutoFit/>
            </a:bodyPr>
            <a:lstStyle/>
            <a:p>
              <a:pPr marL="262255" marR="168275" lvl="0" indent="-171450" algn="r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Customized SAP P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</a:t>
              </a: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Valero’s Benicia refinery</a:t>
              </a: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990D33F7-8495-47B6-B028-C4A0D495DEFD}"/>
                </a:ext>
              </a:extLst>
            </p:cNvPr>
            <p:cNvSpPr txBox="1"/>
            <p:nvPr userDrawn="1"/>
          </p:nvSpPr>
          <p:spPr>
            <a:xfrm>
              <a:off x="3069042" y="2369346"/>
              <a:ext cx="1086751" cy="776495"/>
            </a:xfrm>
            <a:prstGeom prst="rect">
              <a:avLst/>
            </a:prstGeom>
            <a:ln w="12192">
              <a:noFill/>
            </a:ln>
          </p:spPr>
          <p:txBody>
            <a:bodyPr vert="horz" wrap="square" lIns="0" tIns="37465" rIns="0" bIns="0" rtlCol="0">
              <a:spAutoFit/>
            </a:bodyPr>
            <a:lstStyle/>
            <a:p>
              <a:pPr marL="262255" marR="113664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Converted to a 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oftware 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ompany</a:t>
              </a:r>
            </a:p>
          </p:txBody>
        </p:sp>
        <p:sp>
          <p:nvSpPr>
            <p:cNvPr id="70" name="object 7">
              <a:extLst>
                <a:ext uri="{FF2B5EF4-FFF2-40B4-BE49-F238E27FC236}">
                  <a16:creationId xmlns:a16="http://schemas.microsoft.com/office/drawing/2014/main" id="{EEB43743-D0E2-4BCC-B7AF-2B55FE216B67}"/>
                </a:ext>
              </a:extLst>
            </p:cNvPr>
            <p:cNvSpPr/>
            <p:nvPr userDrawn="1"/>
          </p:nvSpPr>
          <p:spPr>
            <a:xfrm flipH="1">
              <a:off x="2984854" y="2439319"/>
              <a:ext cx="52658" cy="961776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object 34">
              <a:extLst>
                <a:ext uri="{FF2B5EF4-FFF2-40B4-BE49-F238E27FC236}">
                  <a16:creationId xmlns:a16="http://schemas.microsoft.com/office/drawing/2014/main" id="{8FE3B73B-569B-49F0-9591-B3605BCCDC69}"/>
                </a:ext>
              </a:extLst>
            </p:cNvPr>
            <p:cNvSpPr txBox="1"/>
            <p:nvPr userDrawn="1"/>
          </p:nvSpPr>
          <p:spPr>
            <a:xfrm>
              <a:off x="3457300" y="4901786"/>
              <a:ext cx="1772108" cy="7521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Signed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irst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ustomers  and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aunched Scheduling, Printing and Mass Change </a:t>
              </a:r>
              <a:r>
                <a:rPr lang="en-US"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sz="1200" spc="-5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roducts</a:t>
              </a:r>
            </a:p>
          </p:txBody>
        </p:sp>
        <p:sp>
          <p:nvSpPr>
            <p:cNvPr id="72" name="object 7">
              <a:extLst>
                <a:ext uri="{FF2B5EF4-FFF2-40B4-BE49-F238E27FC236}">
                  <a16:creationId xmlns:a16="http://schemas.microsoft.com/office/drawing/2014/main" id="{3C606DD5-29D3-4470-AC3C-A9EDFA4934AF}"/>
                </a:ext>
              </a:extLst>
            </p:cNvPr>
            <p:cNvSpPr/>
            <p:nvPr userDrawn="1"/>
          </p:nvSpPr>
          <p:spPr>
            <a:xfrm flipH="1">
              <a:off x="3256058" y="4336292"/>
              <a:ext cx="114567" cy="1554241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8FF7F9-D703-4397-A946-E345B47D5756}"/>
                </a:ext>
              </a:extLst>
            </p:cNvPr>
            <p:cNvSpPr txBox="1"/>
            <p:nvPr userDrawn="1"/>
          </p:nvSpPr>
          <p:spPr>
            <a:xfrm>
              <a:off x="4242712" y="1768558"/>
              <a:ext cx="15154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HQ established in Raleigh, NC</a:t>
              </a:r>
            </a:p>
          </p:txBody>
        </p:sp>
        <p:sp>
          <p:nvSpPr>
            <p:cNvPr id="74" name="object 7">
              <a:extLst>
                <a:ext uri="{FF2B5EF4-FFF2-40B4-BE49-F238E27FC236}">
                  <a16:creationId xmlns:a16="http://schemas.microsoft.com/office/drawing/2014/main" id="{50130462-FF1A-4072-BB86-F6AA74B85DD8}"/>
                </a:ext>
              </a:extLst>
            </p:cNvPr>
            <p:cNvSpPr/>
            <p:nvPr userDrawn="1"/>
          </p:nvSpPr>
          <p:spPr>
            <a:xfrm flipH="1">
              <a:off x="4179825" y="1810294"/>
              <a:ext cx="52658" cy="1553561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2D46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4F6D45B2-235B-4F43-9AF4-5E734508DF10}"/>
                </a:ext>
              </a:extLst>
            </p:cNvPr>
            <p:cNvSpPr txBox="1"/>
            <p:nvPr userDrawn="1"/>
          </p:nvSpPr>
          <p:spPr>
            <a:xfrm>
              <a:off x="6796303" y="1301624"/>
              <a:ext cx="1836884" cy="58028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</a:t>
              </a: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Prometheus  Mobile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Hires 20</a:t>
              </a:r>
              <a:r>
                <a:rPr lang="en-US" sz="1200" spc="-5" baseline="3000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employee</a:t>
              </a:r>
              <a:endPara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C60402A2-24A7-4328-B6FE-EB7D2FFD0D0F}"/>
                </a:ext>
              </a:extLst>
            </p:cNvPr>
            <p:cNvSpPr/>
            <p:nvPr userDrawn="1"/>
          </p:nvSpPr>
          <p:spPr>
            <a:xfrm flipH="1">
              <a:off x="6611464" y="1332837"/>
              <a:ext cx="52658" cy="2116725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3E3E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object 62">
              <a:extLst>
                <a:ext uri="{FF2B5EF4-FFF2-40B4-BE49-F238E27FC236}">
                  <a16:creationId xmlns:a16="http://schemas.microsoft.com/office/drawing/2014/main" id="{38E180E8-4357-4D40-9FCA-0A0F06256A95}"/>
                </a:ext>
              </a:extLst>
            </p:cNvPr>
            <p:cNvSpPr txBox="1"/>
            <p:nvPr userDrawn="1"/>
          </p:nvSpPr>
          <p:spPr>
            <a:xfrm>
              <a:off x="7110546" y="2390291"/>
              <a:ext cx="1571371" cy="56746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</a:t>
              </a:r>
              <a:b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Prometheus </a:t>
              </a: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Master Data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Product</a:t>
              </a:r>
            </a:p>
          </p:txBody>
        </p:sp>
        <p:sp>
          <p:nvSpPr>
            <p:cNvPr id="78" name="object 7">
              <a:extLst>
                <a:ext uri="{FF2B5EF4-FFF2-40B4-BE49-F238E27FC236}">
                  <a16:creationId xmlns:a16="http://schemas.microsoft.com/office/drawing/2014/main" id="{03D1F57B-C1C1-4548-BE9B-73C5C9037C1B}"/>
                </a:ext>
              </a:extLst>
            </p:cNvPr>
            <p:cNvSpPr/>
            <p:nvPr userDrawn="1"/>
          </p:nvSpPr>
          <p:spPr>
            <a:xfrm flipH="1">
              <a:off x="6952619" y="2411312"/>
              <a:ext cx="45719" cy="989782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483B4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object 64">
              <a:extLst>
                <a:ext uri="{FF2B5EF4-FFF2-40B4-BE49-F238E27FC236}">
                  <a16:creationId xmlns:a16="http://schemas.microsoft.com/office/drawing/2014/main" id="{913CA0AC-6348-462F-A5CE-E969E2F2D542}"/>
                </a:ext>
              </a:extLst>
            </p:cNvPr>
            <p:cNvSpPr txBox="1"/>
            <p:nvPr userDrawn="1"/>
          </p:nvSpPr>
          <p:spPr>
            <a:xfrm>
              <a:off x="7153930" y="4929010"/>
              <a:ext cx="1603330" cy="76495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 Prometheus</a:t>
              </a:r>
              <a:b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Analytics Product</a:t>
              </a:r>
            </a:p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Achieved $31M Revenue</a:t>
              </a:r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9C465BCB-1B38-4246-A416-1F98ACBBCCAB}"/>
                </a:ext>
              </a:extLst>
            </p:cNvPr>
            <p:cNvSpPr/>
            <p:nvPr userDrawn="1"/>
          </p:nvSpPr>
          <p:spPr>
            <a:xfrm flipH="1">
              <a:off x="7797519" y="4339006"/>
              <a:ext cx="91018" cy="482093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5D334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64C7E208-59BE-4CB4-9035-B027E181AAA8}"/>
                </a:ext>
              </a:extLst>
            </p:cNvPr>
            <p:cNvSpPr txBox="1"/>
            <p:nvPr userDrawn="1"/>
          </p:nvSpPr>
          <p:spPr>
            <a:xfrm>
              <a:off x="9046640" y="5687907"/>
              <a:ext cx="1180598" cy="76495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Launched Prometheus</a:t>
              </a:r>
              <a:b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ePAS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product</a:t>
              </a:r>
            </a:p>
            <a:p>
              <a:pPr marL="12700" marR="5080">
                <a:spcBef>
                  <a:spcPts val="105"/>
                </a:spcBef>
                <a:defRPr/>
              </a:pPr>
              <a:endPara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object 7">
              <a:extLst>
                <a:ext uri="{FF2B5EF4-FFF2-40B4-BE49-F238E27FC236}">
                  <a16:creationId xmlns:a16="http://schemas.microsoft.com/office/drawing/2014/main" id="{82B7E320-600E-4729-A571-54C810A02DC2}"/>
                </a:ext>
              </a:extLst>
            </p:cNvPr>
            <p:cNvSpPr/>
            <p:nvPr userDrawn="1"/>
          </p:nvSpPr>
          <p:spPr>
            <a:xfrm flipH="1">
              <a:off x="8823556" y="4184844"/>
              <a:ext cx="90993" cy="2211524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42A3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742A34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object 62">
              <a:extLst>
                <a:ext uri="{FF2B5EF4-FFF2-40B4-BE49-F238E27FC236}">
                  <a16:creationId xmlns:a16="http://schemas.microsoft.com/office/drawing/2014/main" id="{136F0A43-AB6D-4F7B-A8CB-B6952F14A838}"/>
                </a:ext>
              </a:extLst>
            </p:cNvPr>
            <p:cNvSpPr txBox="1"/>
            <p:nvPr userDrawn="1"/>
          </p:nvSpPr>
          <p:spPr>
            <a:xfrm>
              <a:off x="9216936" y="4572766"/>
              <a:ext cx="947242" cy="5931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Datasplice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Solufy</a:t>
              </a:r>
              <a:endPara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bject 7">
              <a:extLst>
                <a:ext uri="{FF2B5EF4-FFF2-40B4-BE49-F238E27FC236}">
                  <a16:creationId xmlns:a16="http://schemas.microsoft.com/office/drawing/2014/main" id="{B3D9ED4E-C1A3-419B-956F-67C04A89D66E}"/>
                </a:ext>
              </a:extLst>
            </p:cNvPr>
            <p:cNvSpPr/>
            <p:nvPr userDrawn="1"/>
          </p:nvSpPr>
          <p:spPr>
            <a:xfrm flipH="1">
              <a:off x="9046936" y="4323539"/>
              <a:ext cx="74975" cy="830486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B27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object 64">
              <a:extLst>
                <a:ext uri="{FF2B5EF4-FFF2-40B4-BE49-F238E27FC236}">
                  <a16:creationId xmlns:a16="http://schemas.microsoft.com/office/drawing/2014/main" id="{9B978772-B37C-476D-86F8-B94E57828AAB}"/>
                </a:ext>
              </a:extLst>
            </p:cNvPr>
            <p:cNvSpPr txBox="1"/>
            <p:nvPr userDrawn="1"/>
          </p:nvSpPr>
          <p:spPr>
            <a:xfrm>
              <a:off x="8757259" y="1282651"/>
              <a:ext cx="1785529" cy="38279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fontAlgn="auto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Launch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 Prometheus Platform</a:t>
              </a:r>
            </a:p>
          </p:txBody>
        </p:sp>
        <p:sp>
          <p:nvSpPr>
            <p:cNvPr id="87" name="object 75">
              <a:extLst>
                <a:ext uri="{FF2B5EF4-FFF2-40B4-BE49-F238E27FC236}">
                  <a16:creationId xmlns:a16="http://schemas.microsoft.com/office/drawing/2014/main" id="{F9240A31-8793-4EEA-AD7F-B2307E2500BE}"/>
                </a:ext>
              </a:extLst>
            </p:cNvPr>
            <p:cNvSpPr txBox="1"/>
            <p:nvPr userDrawn="1"/>
          </p:nvSpPr>
          <p:spPr>
            <a:xfrm>
              <a:off x="9067854" y="2287947"/>
              <a:ext cx="1364501" cy="593111"/>
            </a:xfrm>
            <a:prstGeom prst="rect">
              <a:avLst/>
            </a:prstGeom>
            <a:noFill/>
          </p:spPr>
          <p:txBody>
            <a:bodyPr vert="horz" wrap="square" lIns="0" tIns="13335" rIns="0" bIns="0" rtlCol="0">
              <a:spAutoFit/>
            </a:bodyPr>
            <a:lstStyle/>
            <a:p>
              <a:pPr marL="40005" marR="5080" lvl="0" indent="-2794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sz="1200" b="1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  <a:endParaRPr lang="en-US" sz="1200" b="1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3515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Pipeline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Group</a:t>
              </a:r>
            </a:p>
            <a:p>
              <a:pPr marL="183515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Sage Technologies</a:t>
              </a:r>
            </a:p>
          </p:txBody>
        </p:sp>
        <p:sp>
          <p:nvSpPr>
            <p:cNvPr id="88" name="object 7">
              <a:extLst>
                <a:ext uri="{FF2B5EF4-FFF2-40B4-BE49-F238E27FC236}">
                  <a16:creationId xmlns:a16="http://schemas.microsoft.com/office/drawing/2014/main" id="{A12E569C-12F7-4875-9532-F0166C95A20D}"/>
                </a:ext>
              </a:extLst>
            </p:cNvPr>
            <p:cNvSpPr/>
            <p:nvPr userDrawn="1"/>
          </p:nvSpPr>
          <p:spPr>
            <a:xfrm>
              <a:off x="8942721" y="2312085"/>
              <a:ext cx="110392" cy="1063885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752A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object 62">
              <a:extLst>
                <a:ext uri="{FF2B5EF4-FFF2-40B4-BE49-F238E27FC236}">
                  <a16:creationId xmlns:a16="http://schemas.microsoft.com/office/drawing/2014/main" id="{EC13772E-06B3-45D1-9429-2B976C733B5E}"/>
                </a:ext>
              </a:extLst>
            </p:cNvPr>
            <p:cNvSpPr txBox="1"/>
            <p:nvPr userDrawn="1"/>
          </p:nvSpPr>
          <p:spPr>
            <a:xfrm>
              <a:off x="10317315" y="5434722"/>
              <a:ext cx="1273299" cy="5931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Engica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Roser</a:t>
              </a: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Consys</a:t>
              </a:r>
              <a:endParaRPr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object 7">
              <a:extLst>
                <a:ext uri="{FF2B5EF4-FFF2-40B4-BE49-F238E27FC236}">
                  <a16:creationId xmlns:a16="http://schemas.microsoft.com/office/drawing/2014/main" id="{F9D625CD-6D5E-465E-83A8-3DC93003AB5E}"/>
                </a:ext>
              </a:extLst>
            </p:cNvPr>
            <p:cNvSpPr/>
            <p:nvPr userDrawn="1"/>
          </p:nvSpPr>
          <p:spPr>
            <a:xfrm>
              <a:off x="10180685" y="4323539"/>
              <a:ext cx="120123" cy="168183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921E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object 62">
              <a:extLst>
                <a:ext uri="{FF2B5EF4-FFF2-40B4-BE49-F238E27FC236}">
                  <a16:creationId xmlns:a16="http://schemas.microsoft.com/office/drawing/2014/main" id="{11CE58E0-7B63-4962-BB7C-FCEA4162980B}"/>
                </a:ext>
              </a:extLst>
            </p:cNvPr>
            <p:cNvSpPr txBox="1"/>
            <p:nvPr userDrawn="1"/>
          </p:nvSpPr>
          <p:spPr>
            <a:xfrm>
              <a:off x="10885629" y="1692998"/>
              <a:ext cx="1273299" cy="79060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spcBef>
                  <a:spcPts val="105"/>
                </a:spcBef>
                <a:defRPr/>
              </a:pPr>
              <a:r>
                <a:rPr lang="en-US" sz="1200" b="1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Acquired</a:t>
              </a: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Worktech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 err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Viziya</a:t>
              </a:r>
              <a:endParaRPr lang="en-US" sz="1200" spc="-5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4150" marR="5080" indent="-171450">
                <a:spcBef>
                  <a:spcPts val="105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Utopia</a:t>
              </a:r>
            </a:p>
          </p:txBody>
        </p:sp>
        <p:sp>
          <p:nvSpPr>
            <p:cNvPr id="92" name="object 7">
              <a:extLst>
                <a:ext uri="{FF2B5EF4-FFF2-40B4-BE49-F238E27FC236}">
                  <a16:creationId xmlns:a16="http://schemas.microsoft.com/office/drawing/2014/main" id="{02ACEFC0-016C-4DDE-9365-0F429F1D5E6B}"/>
                </a:ext>
              </a:extLst>
            </p:cNvPr>
            <p:cNvSpPr/>
            <p:nvPr userDrawn="1"/>
          </p:nvSpPr>
          <p:spPr>
            <a:xfrm>
              <a:off x="10762494" y="1743417"/>
              <a:ext cx="120123" cy="168183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A019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A0191D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object 7">
              <a:extLst>
                <a:ext uri="{FF2B5EF4-FFF2-40B4-BE49-F238E27FC236}">
                  <a16:creationId xmlns:a16="http://schemas.microsoft.com/office/drawing/2014/main" id="{B25D608A-8B5B-4670-A327-CB49944757B5}"/>
                </a:ext>
              </a:extLst>
            </p:cNvPr>
            <p:cNvSpPr/>
            <p:nvPr userDrawn="1"/>
          </p:nvSpPr>
          <p:spPr>
            <a:xfrm>
              <a:off x="10542789" y="3975135"/>
              <a:ext cx="116827" cy="1075978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9B21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solidFill>
                    <a:srgbClr val="A0191D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object 34">
              <a:extLst>
                <a:ext uri="{FF2B5EF4-FFF2-40B4-BE49-F238E27FC236}">
                  <a16:creationId xmlns:a16="http://schemas.microsoft.com/office/drawing/2014/main" id="{B3B60287-EBBE-4D60-9902-9D2B55F168D3}"/>
                </a:ext>
              </a:extLst>
            </p:cNvPr>
            <p:cNvSpPr txBox="1"/>
            <p:nvPr userDrawn="1"/>
          </p:nvSpPr>
          <p:spPr>
            <a:xfrm>
              <a:off x="5583441" y="4814711"/>
              <a:ext cx="1171516" cy="38279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84150" marR="508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spc="-5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$1M Software Sale</a:t>
              </a:r>
            </a:p>
          </p:txBody>
        </p:sp>
        <p:sp>
          <p:nvSpPr>
            <p:cNvPr id="96" name="object 7">
              <a:extLst>
                <a:ext uri="{FF2B5EF4-FFF2-40B4-BE49-F238E27FC236}">
                  <a16:creationId xmlns:a16="http://schemas.microsoft.com/office/drawing/2014/main" id="{5C8901AE-7988-4F89-BC06-D3EF9F7DB457}"/>
                </a:ext>
              </a:extLst>
            </p:cNvPr>
            <p:cNvSpPr/>
            <p:nvPr userDrawn="1"/>
          </p:nvSpPr>
          <p:spPr>
            <a:xfrm flipH="1">
              <a:off x="5324433" y="4166971"/>
              <a:ext cx="163982" cy="1610183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6239"/>
                  </a:lnTo>
                </a:path>
              </a:pathLst>
            </a:custGeom>
            <a:ln w="28575">
              <a:solidFill>
                <a:srgbClr val="1D4B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289ABA-D997-4ABA-9D22-11BE0C80E329}"/>
                </a:ext>
              </a:extLst>
            </p:cNvPr>
            <p:cNvCxnSpPr/>
            <p:nvPr userDrawn="1"/>
          </p:nvCxnSpPr>
          <p:spPr>
            <a:xfrm flipH="1">
              <a:off x="6996938" y="4814711"/>
              <a:ext cx="904279" cy="0"/>
            </a:xfrm>
            <a:prstGeom prst="line">
              <a:avLst/>
            </a:prstGeom>
            <a:ln w="28575">
              <a:solidFill>
                <a:srgbClr val="5D3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40E2141-9EFD-4FAD-988C-3A9EC12342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06530" y="4801919"/>
              <a:ext cx="0" cy="1274200"/>
            </a:xfrm>
            <a:prstGeom prst="line">
              <a:avLst/>
            </a:prstGeom>
            <a:ln w="28575">
              <a:solidFill>
                <a:srgbClr val="5D3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FC8A57C4-8E98-4310-8218-BE18789E9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86735"/>
            <a:ext cx="1156826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The Prometheus Journey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61D3B77-16B2-4AA0-9BDA-DF5D31CE84F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09868D-93A2-418C-98F2-9DE3FA30DA9C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162DB16-4E42-4819-B054-24271726FD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112837" y="731520"/>
            <a:ext cx="9966325" cy="4906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300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F09537-CDF1-48A6-B716-1B0E236D7811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able Placeholder 27">
            <a:extLst>
              <a:ext uri="{FF2B5EF4-FFF2-40B4-BE49-F238E27FC236}">
                <a16:creationId xmlns:a16="http://schemas.microsoft.com/office/drawing/2014/main" id="{9025B6F5-EF8E-4330-BE24-63FAA300F67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10101" y="1388256"/>
            <a:ext cx="11196098" cy="449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279628-F7AB-449C-B426-1A91413DF7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714" y="392597"/>
            <a:ext cx="11284485" cy="777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182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ustomer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26481A-97D7-48C1-81E0-FC972B06AA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EA0627-886D-4DA0-A28F-19E042B446FB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33B95B-4C7F-47EE-8F6D-F44FDE65F958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le 26">
            <a:extLst>
              <a:ext uri="{FF2B5EF4-FFF2-40B4-BE49-F238E27FC236}">
                <a16:creationId xmlns:a16="http://schemas.microsoft.com/office/drawing/2014/main" id="{CBDE63BB-AE4A-41E8-A9B1-C4835E8E51D0}"/>
              </a:ext>
            </a:extLst>
          </p:cNvPr>
          <p:cNvSpPr txBox="1">
            <a:spLocks/>
          </p:cNvSpPr>
          <p:nvPr userDrawn="1"/>
        </p:nvSpPr>
        <p:spPr>
          <a:xfrm>
            <a:off x="214086" y="404410"/>
            <a:ext cx="10515600" cy="82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Key Customers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D4DCF-F9BA-4F08-BD2E-5E6C60C39D99}"/>
              </a:ext>
            </a:extLst>
          </p:cNvPr>
          <p:cNvSpPr/>
          <p:nvPr userDrawn="1"/>
        </p:nvSpPr>
        <p:spPr>
          <a:xfrm>
            <a:off x="1" y="399383"/>
            <a:ext cx="188685" cy="81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2395D9-C35B-45D8-9146-7E4A8F811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68" y="1315348"/>
            <a:ext cx="10811741" cy="46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48F90-348F-4BD3-B771-AF4B9DD5071E}"/>
              </a:ext>
            </a:extLst>
          </p:cNvPr>
          <p:cNvSpPr/>
          <p:nvPr userDrawn="1"/>
        </p:nvSpPr>
        <p:spPr>
          <a:xfrm>
            <a:off x="0" y="0"/>
            <a:ext cx="12232900" cy="6870398"/>
          </a:xfrm>
          <a:prstGeom prst="rect">
            <a:avLst/>
          </a:prstGeom>
          <a:gradFill>
            <a:gsLst>
              <a:gs pos="11000">
                <a:schemeClr val="accent2"/>
              </a:gs>
              <a:gs pos="85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7408A-AA83-4F9C-BFFA-541278A299C2}"/>
              </a:ext>
            </a:extLst>
          </p:cNvPr>
          <p:cNvSpPr txBox="1"/>
          <p:nvPr userDrawn="1"/>
        </p:nvSpPr>
        <p:spPr>
          <a:xfrm>
            <a:off x="10097145" y="6178859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2290C-4213-466F-9984-FE321074F725}"/>
              </a:ext>
            </a:extLst>
          </p:cNvPr>
          <p:cNvCxnSpPr>
            <a:cxnSpLocks/>
          </p:cNvCxnSpPr>
          <p:nvPr userDrawn="1"/>
        </p:nvCxnSpPr>
        <p:spPr>
          <a:xfrm>
            <a:off x="709056" y="2235247"/>
            <a:ext cx="0" cy="15454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3B7F8D-9A75-4ED5-9423-14164D876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621915"/>
            <a:ext cx="8763314" cy="82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add transition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96911B9-7448-48D1-ABFE-DDD3345FF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47" y="6106769"/>
            <a:ext cx="2223387" cy="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FDEA4F-59B9-4819-9279-49F52E2BBEC3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26D842-4231-4667-8F13-E573532D970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58" y="5997845"/>
            <a:ext cx="2834263" cy="559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9DCEE1-6A2F-4598-93B3-3CAEDEB8B337}"/>
              </a:ext>
            </a:extLst>
          </p:cNvPr>
          <p:cNvSpPr/>
          <p:nvPr userDrawn="1"/>
        </p:nvSpPr>
        <p:spPr>
          <a:xfrm>
            <a:off x="1" y="362929"/>
            <a:ext cx="188685" cy="81272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B62B7-F7D9-48A5-81EE-39DB31F3A452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3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5" r:id="rId2"/>
    <p:sldLayoutId id="2147483649" r:id="rId3"/>
    <p:sldLayoutId id="2147483650" r:id="rId4"/>
    <p:sldLayoutId id="2147483661" r:id="rId5"/>
    <p:sldLayoutId id="2147483652" r:id="rId6"/>
    <p:sldLayoutId id="2147483654" r:id="rId7"/>
    <p:sldLayoutId id="2147483655" r:id="rId8"/>
    <p:sldLayoutId id="2147483694" r:id="rId9"/>
    <p:sldLayoutId id="2147483696" r:id="rId10"/>
    <p:sldLayoutId id="2147483693" r:id="rId11"/>
    <p:sldLayoutId id="2147483667" r:id="rId12"/>
    <p:sldLayoutId id="2147483668" r:id="rId13"/>
    <p:sldLayoutId id="2147483664" r:id="rId14"/>
    <p:sldLayoutId id="2147483669" r:id="rId15"/>
    <p:sldLayoutId id="2147483659" r:id="rId16"/>
    <p:sldLayoutId id="2147483671" r:id="rId17"/>
    <p:sldLayoutId id="2147483692" r:id="rId18"/>
    <p:sldLayoutId id="2147483674" r:id="rId19"/>
    <p:sldLayoutId id="2147483683" r:id="rId20"/>
    <p:sldLayoutId id="2147483684" r:id="rId21"/>
    <p:sldLayoutId id="2147483689" r:id="rId22"/>
    <p:sldLayoutId id="2147483690" r:id="rId23"/>
    <p:sldLayoutId id="2147483685" r:id="rId24"/>
    <p:sldLayoutId id="2147483688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FDEA4F-59B9-4819-9279-49F52E2BBEC3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26D842-4231-4667-8F13-E573532D970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58" y="5997845"/>
            <a:ext cx="2834263" cy="559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9DCEE1-6A2F-4598-93B3-3CAEDEB8B337}"/>
              </a:ext>
            </a:extLst>
          </p:cNvPr>
          <p:cNvSpPr/>
          <p:nvPr userDrawn="1"/>
        </p:nvSpPr>
        <p:spPr>
          <a:xfrm>
            <a:off x="1" y="362929"/>
            <a:ext cx="188685" cy="81272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B62B7-F7D9-48A5-81EE-39DB31F3A452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18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4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26D842-4231-4667-8F13-E573532D9703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58" y="5997845"/>
            <a:ext cx="2834263" cy="559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9DCEE1-6A2F-4598-93B3-3CAEDEB8B337}"/>
              </a:ext>
            </a:extLst>
          </p:cNvPr>
          <p:cNvSpPr/>
          <p:nvPr/>
        </p:nvSpPr>
        <p:spPr>
          <a:xfrm>
            <a:off x="1" y="362929"/>
            <a:ext cx="188685" cy="81272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B62B7-F7D9-48A5-81EE-39DB31F3A452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9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89" r:id="rId32"/>
    <p:sldLayoutId id="2147483790" r:id="rId33"/>
    <p:sldLayoutId id="2147483802" r:id="rId34"/>
    <p:sldLayoutId id="2147483803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FDEA4F-59B9-4819-9279-49F52E2BBEC3}"/>
              </a:ext>
            </a:extLst>
          </p:cNvPr>
          <p:cNvSpPr txBox="1"/>
          <p:nvPr userDrawn="1"/>
        </p:nvSpPr>
        <p:spPr>
          <a:xfrm>
            <a:off x="10097145" y="6125924"/>
            <a:ext cx="14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6BB506-6F3E-4E2B-ABB2-E6B46170B132}" type="slidenum">
              <a:rPr lang="en-US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DCEE1-6A2F-4598-93B3-3CAEDEB8B337}"/>
              </a:ext>
            </a:extLst>
          </p:cNvPr>
          <p:cNvSpPr/>
          <p:nvPr userDrawn="1"/>
        </p:nvSpPr>
        <p:spPr>
          <a:xfrm>
            <a:off x="1" y="362929"/>
            <a:ext cx="188685" cy="81272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B62B7-F7D9-48A5-81EE-39DB31F3A452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F5ED91-9A22-48D0-807F-80013BB7C4E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0" y="6091861"/>
            <a:ext cx="2223388" cy="4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1480800" cy="5100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76200"/>
            <a:ext cx="2032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1591636" y="228600"/>
            <a:ext cx="203200" cy="381000"/>
            <a:chOff x="8382000" y="685800"/>
            <a:chExt cx="152400" cy="381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382000" y="685800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382000" y="914400"/>
              <a:ext cx="152400" cy="152400"/>
            </a:xfrm>
            <a:prstGeom prst="rect">
              <a:avLst/>
            </a:prstGeom>
            <a:solidFill>
              <a:srgbClr val="FFD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46" y="105158"/>
            <a:ext cx="10769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418" y="812360"/>
            <a:ext cx="10972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6248401"/>
            <a:ext cx="264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2484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248401"/>
            <a:ext cx="172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F1D4F-A339-46DF-B681-672B739961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0" y="6677025"/>
            <a:ext cx="3657600" cy="45719"/>
          </a:xfrm>
          <a:prstGeom prst="rect">
            <a:avLst/>
          </a:prstGeom>
          <a:solidFill>
            <a:srgbClr val="FFD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/>
          <p:cNvSpPr/>
          <p:nvPr/>
        </p:nvSpPr>
        <p:spPr>
          <a:xfrm>
            <a:off x="2032000" y="6772275"/>
            <a:ext cx="10160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4A77D-03ED-48EE-ACFD-411C7CAE0F7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5975871"/>
            <a:ext cx="1101412" cy="7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FFDD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85000"/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8F69E-6A76-48DA-A315-68C59D4A30C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691793" y="4318161"/>
            <a:ext cx="3551434" cy="2236751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2200" dirty="0">
                <a:solidFill>
                  <a:schemeClr val="bg1"/>
                </a:solidFill>
              </a:rPr>
              <a:t>Mike Jordan</a:t>
            </a:r>
          </a:p>
          <a:p>
            <a:pPr algn="l">
              <a:buClr>
                <a:schemeClr val="accent4"/>
              </a:buClr>
            </a:pPr>
            <a:r>
              <a:rPr lang="en-US" sz="2200" dirty="0">
                <a:solidFill>
                  <a:schemeClr val="bg1"/>
                </a:solidFill>
              </a:rPr>
              <a:t>VP – Asset Master Data Practice</a:t>
            </a:r>
          </a:p>
          <a:p>
            <a:pPr algn="l">
              <a:buClr>
                <a:schemeClr val="accent4"/>
              </a:buClr>
            </a:pPr>
            <a:r>
              <a:rPr lang="en-US" sz="2200" dirty="0">
                <a:solidFill>
                  <a:schemeClr val="bg1"/>
                </a:solidFill>
              </a:rPr>
              <a:t>Prometheus Group</a:t>
            </a:r>
          </a:p>
          <a:p>
            <a:pPr algn="l">
              <a:buClr>
                <a:schemeClr val="accent4"/>
              </a:buClr>
            </a:pPr>
            <a:r>
              <a:rPr lang="en-US" sz="2200" dirty="0">
                <a:solidFill>
                  <a:schemeClr val="bg1"/>
                </a:solidFill>
              </a:rPr>
              <a:t>Mobile/Text 1+ (</a:t>
            </a:r>
            <a:r>
              <a:rPr lang="en-US" sz="2200" dirty="0"/>
              <a:t>256) 541-5883</a:t>
            </a:r>
            <a:endParaRPr lang="en-US" sz="2200" dirty="0">
              <a:solidFill>
                <a:schemeClr val="bg1"/>
              </a:solidFill>
            </a:endParaRPr>
          </a:p>
          <a:p>
            <a:pPr algn="l">
              <a:buClr>
                <a:schemeClr val="accent4"/>
              </a:buClr>
            </a:pPr>
            <a:r>
              <a:rPr lang="en-US" sz="2200" dirty="0"/>
              <a:t>mjordan</a:t>
            </a:r>
            <a:r>
              <a:rPr lang="en-US" sz="2200" dirty="0">
                <a:solidFill>
                  <a:schemeClr val="bg1"/>
                </a:solidFill>
              </a:rPr>
              <a:t>@prometheusgroup.com</a:t>
            </a:r>
          </a:p>
          <a:p>
            <a:pPr algn="l">
              <a:buClr>
                <a:schemeClr val="accent4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4DF2C78-45FB-40D4-BA15-704AF4701ABA}"/>
              </a:ext>
            </a:extLst>
          </p:cNvPr>
          <p:cNvSpPr txBox="1">
            <a:spLocks/>
          </p:cNvSpPr>
          <p:nvPr/>
        </p:nvSpPr>
        <p:spPr>
          <a:xfrm>
            <a:off x="971549" y="275929"/>
            <a:ext cx="10096501" cy="993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</a:rPr>
              <a:t>The Criticality of Accurate Master Data </a:t>
            </a:r>
          </a:p>
          <a:p>
            <a:pPr marL="0" indent="0" algn="ctr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</a:rPr>
              <a:t>in Digital Transformations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A9834FAC-C93D-443D-A59C-6F47596E7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1" y="4037766"/>
            <a:ext cx="3629797" cy="251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00B6EE-5DFB-41B6-B5BF-AE440207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8" y="774318"/>
            <a:ext cx="10665020" cy="593276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168F40-BF50-48D8-968B-F2F1F3B2B7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403" y="119150"/>
            <a:ext cx="10736939" cy="803275"/>
          </a:xfrm>
        </p:spPr>
        <p:txBody>
          <a:bodyPr/>
          <a:lstStyle/>
          <a:p>
            <a:r>
              <a:rPr lang="en-US" sz="4400" dirty="0"/>
              <a:t>Data Health Assessment</a:t>
            </a:r>
          </a:p>
        </p:txBody>
      </p:sp>
    </p:spTree>
    <p:extLst>
      <p:ext uri="{BB962C8B-B14F-4D97-AF65-F5344CB8AC3E}">
        <p14:creationId xmlns:p14="http://schemas.microsoft.com/office/powerpoint/2010/main" val="41994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82E3832-374B-432E-B864-795FD8F2F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0" y="759151"/>
            <a:ext cx="10653084" cy="59796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37FE5-9B66-4589-9A73-407BC9CF3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Data Health Assessment</a:t>
            </a:r>
          </a:p>
        </p:txBody>
      </p:sp>
    </p:spTree>
    <p:extLst>
      <p:ext uri="{BB962C8B-B14F-4D97-AF65-F5344CB8AC3E}">
        <p14:creationId xmlns:p14="http://schemas.microsoft.com/office/powerpoint/2010/main" val="16096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17758-FA4F-4893-8DAD-94BDBDFCE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561" y="2432983"/>
            <a:ext cx="11923139" cy="822325"/>
          </a:xfrm>
        </p:spPr>
        <p:txBody>
          <a:bodyPr/>
          <a:lstStyle/>
          <a:p>
            <a:pPr marL="625475" indent="-625475"/>
            <a:r>
              <a:rPr lang="en-US" sz="4300" dirty="0"/>
              <a:t>2.  Quantify the business impact of inaccurate,     incomplete asset information	</a:t>
            </a:r>
          </a:p>
        </p:txBody>
      </p:sp>
    </p:spTree>
    <p:extLst>
      <p:ext uri="{BB962C8B-B14F-4D97-AF65-F5344CB8AC3E}">
        <p14:creationId xmlns:p14="http://schemas.microsoft.com/office/powerpoint/2010/main" val="24828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3FA2-121B-49DE-A267-E3A44229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The Business Impact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CB169-F3C4-44A6-8902-C7AA11C9C406}"/>
              </a:ext>
            </a:extLst>
          </p:cNvPr>
          <p:cNvSpPr/>
          <p:nvPr/>
        </p:nvSpPr>
        <p:spPr>
          <a:xfrm>
            <a:off x="9839940" y="2173563"/>
            <a:ext cx="2056312" cy="25206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06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Ensuring accurate, complete asset master data can have a direct impact on reducing environmental, health &amp; safety risks, improving operational performance and maintaining regulatory compliance.  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11356C0-BCCD-4BE7-A4E4-8F942379DDE8}"/>
              </a:ext>
            </a:extLst>
          </p:cNvPr>
          <p:cNvGrpSpPr/>
          <p:nvPr/>
        </p:nvGrpSpPr>
        <p:grpSpPr>
          <a:xfrm>
            <a:off x="555100" y="1278542"/>
            <a:ext cx="4228723" cy="1558853"/>
            <a:chOff x="609408" y="1261221"/>
            <a:chExt cx="4228723" cy="15588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AA883D-F78A-473E-87D0-C4DEC1C2A178}"/>
                </a:ext>
              </a:extLst>
            </p:cNvPr>
            <p:cNvGrpSpPr/>
            <p:nvPr/>
          </p:nvGrpSpPr>
          <p:grpSpPr>
            <a:xfrm>
              <a:off x="609408" y="1261221"/>
              <a:ext cx="4228723" cy="1558853"/>
              <a:chOff x="609408" y="1046608"/>
              <a:chExt cx="4228723" cy="155885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5E7CAD-83B2-42F5-AA29-DF4A03A22195}"/>
                  </a:ext>
                </a:extLst>
              </p:cNvPr>
              <p:cNvSpPr/>
              <p:nvPr/>
            </p:nvSpPr>
            <p:spPr>
              <a:xfrm>
                <a:off x="609408" y="1415317"/>
                <a:ext cx="4228723" cy="1175084"/>
              </a:xfrm>
              <a:prstGeom prst="rect">
                <a:avLst/>
              </a:prstGeom>
              <a:solidFill>
                <a:srgbClr val="FFFFFF">
                  <a:alpha val="6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CFB62-93D5-45D0-AF03-42784B0CE07E}"/>
                  </a:ext>
                </a:extLst>
              </p:cNvPr>
              <p:cNvSpPr txBox="1"/>
              <p:nvPr/>
            </p:nvSpPr>
            <p:spPr>
              <a:xfrm>
                <a:off x="613140" y="1098540"/>
                <a:ext cx="4157490" cy="284599"/>
              </a:xfrm>
              <a:prstGeom prst="rect">
                <a:avLst/>
              </a:prstGeom>
              <a:solidFill>
                <a:srgbClr val="CCCCCC"/>
              </a:solidFill>
            </p:spPr>
            <p:txBody>
              <a:bodyPr wrap="none" lIns="35999" tIns="0" rIns="0" bIns="0" rtlCol="0">
                <a:noAutofit/>
              </a:bodyPr>
              <a:lstStyle/>
              <a:p>
                <a:pPr marL="0" marR="0" lvl="0" indent="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Arial Unicode MS" pitchFamily="34" charset="-128"/>
                    <a:cs typeface="Arial Unicode MS" pitchFamily="34" charset="-128"/>
                  </a:rPr>
                  <a:t>Improved Maintenance Productivity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28E0A-A0DD-4ED2-A57E-62ECBFE9F25E}"/>
                  </a:ext>
                </a:extLst>
              </p:cNvPr>
              <p:cNvSpPr txBox="1"/>
              <p:nvPr/>
            </p:nvSpPr>
            <p:spPr>
              <a:xfrm>
                <a:off x="1321173" y="1520557"/>
                <a:ext cx="3493676" cy="1084904"/>
              </a:xfrm>
              <a:prstGeom prst="rect">
                <a:avLst/>
              </a:prstGeom>
              <a:noFill/>
            </p:spPr>
            <p:txBody>
              <a:bodyPr wrap="square" lIns="71996" tIns="35999" rIns="35999" bIns="35999" rtlCol="0">
                <a:noAutofit/>
              </a:bodyPr>
              <a:lstStyle/>
              <a:p>
                <a:pPr marL="171450" marR="0" lvl="0" indent="-1714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panose="020F0502020204030204"/>
                    <a:ea typeface="Arial Unicode MS" pitchFamily="34" charset="-128"/>
                    <a:cs typeface="Arial Unicode MS" pitchFamily="34" charset="-128"/>
                  </a:rPr>
                  <a:t>Increase maintenance ‘wrench-time’</a:t>
                </a:r>
              </a:p>
              <a:p>
                <a:pPr marL="171450" marR="0" lvl="0" indent="-1714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panose="020F0502020204030204"/>
                    <a:ea typeface="Arial Unicode MS" pitchFamily="34" charset="-128"/>
                    <a:cs typeface="Arial Unicode MS" pitchFamily="34" charset="-128"/>
                  </a:rPr>
                  <a:t>Added cycles for deferred maintenance</a:t>
                </a:r>
              </a:p>
              <a:p>
                <a:pPr marL="171450" marR="0" lvl="0" indent="-1714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panose="020F0502020204030204"/>
                    <a:ea typeface="Arial Unicode MS" pitchFamily="34" charset="-128"/>
                    <a:cs typeface="Arial Unicode MS" pitchFamily="34" charset="-128"/>
                  </a:rPr>
                  <a:t>Improved asset information context for informed troubleshooting &amp; repair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7D31204-7541-4982-BB11-40E8C6B964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318" y="1046608"/>
                <a:ext cx="4155312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EC1770B9-2B9E-40F8-B013-24BA759E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1782" y="1758433"/>
              <a:ext cx="562799" cy="803999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9B98707-534E-4CAA-A077-01040D839715}"/>
              </a:ext>
            </a:extLst>
          </p:cNvPr>
          <p:cNvGrpSpPr/>
          <p:nvPr/>
        </p:nvGrpSpPr>
        <p:grpSpPr>
          <a:xfrm>
            <a:off x="576165" y="2989446"/>
            <a:ext cx="4161219" cy="1428508"/>
            <a:chOff x="630473" y="2936864"/>
            <a:chExt cx="4161219" cy="14285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A720EC5-B99E-49AA-8D0F-9B65F1F15B4A}"/>
                </a:ext>
              </a:extLst>
            </p:cNvPr>
            <p:cNvGrpSpPr/>
            <p:nvPr/>
          </p:nvGrpSpPr>
          <p:grpSpPr>
            <a:xfrm>
              <a:off x="630473" y="2936864"/>
              <a:ext cx="4161219" cy="1428508"/>
              <a:chOff x="630473" y="2722251"/>
              <a:chExt cx="4161219" cy="142850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3B73D6-1C5E-4CC0-941A-E74038C63F55}"/>
                  </a:ext>
                </a:extLst>
              </p:cNvPr>
              <p:cNvSpPr txBox="1"/>
              <p:nvPr/>
            </p:nvSpPr>
            <p:spPr>
              <a:xfrm>
                <a:off x="630473" y="2722251"/>
                <a:ext cx="4161219" cy="267668"/>
              </a:xfrm>
              <a:prstGeom prst="rect">
                <a:avLst/>
              </a:prstGeom>
              <a:solidFill>
                <a:srgbClr val="CCCCCC"/>
              </a:solidFill>
            </p:spPr>
            <p:txBody>
              <a:bodyPr wrap="none" lIns="35999" tIns="0" rIns="0" bIns="0" rtlCol="0">
                <a:noAutofit/>
              </a:bodyPr>
              <a:lstStyle/>
              <a:p>
                <a:pPr marL="0" marR="0" lvl="0" indent="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Reduced MRO Supply Chain Costs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04189F-58A8-452B-8ACA-C3C499F719EC}"/>
                  </a:ext>
                </a:extLst>
              </p:cNvPr>
              <p:cNvSpPr txBox="1"/>
              <p:nvPr/>
            </p:nvSpPr>
            <p:spPr>
              <a:xfrm>
                <a:off x="1321173" y="3155255"/>
                <a:ext cx="3420413" cy="995504"/>
              </a:xfrm>
              <a:prstGeom prst="rect">
                <a:avLst/>
              </a:prstGeom>
              <a:noFill/>
            </p:spPr>
            <p:txBody>
              <a:bodyPr wrap="square" lIns="71996" tIns="35999" rIns="35999" bIns="35999" rtlCol="0">
                <a:noAutofit/>
              </a:bodyPr>
              <a:lstStyle/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Enables accurate prediction of spares needs</a:t>
                </a:r>
              </a:p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Facilitates identification of obsolete inventory</a:t>
                </a:r>
              </a:p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Minimizes expedited procurement</a:t>
                </a:r>
              </a:p>
            </p:txBody>
          </p: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C47706D-AD9D-48DE-96F1-64A951C1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4789" y="3397608"/>
              <a:ext cx="647339" cy="647339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921977-7D6B-4DFC-86B6-5745A21E907C}"/>
              </a:ext>
            </a:extLst>
          </p:cNvPr>
          <p:cNvGrpSpPr/>
          <p:nvPr/>
        </p:nvGrpSpPr>
        <p:grpSpPr>
          <a:xfrm>
            <a:off x="555099" y="4587917"/>
            <a:ext cx="4161223" cy="1403478"/>
            <a:chOff x="609407" y="4570596"/>
            <a:chExt cx="4161223" cy="14034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DDAB9C-6917-4AAF-8548-C33F9633449A}"/>
                </a:ext>
              </a:extLst>
            </p:cNvPr>
            <p:cNvGrpSpPr/>
            <p:nvPr/>
          </p:nvGrpSpPr>
          <p:grpSpPr>
            <a:xfrm>
              <a:off x="609407" y="4570596"/>
              <a:ext cx="4161223" cy="1403478"/>
              <a:chOff x="609407" y="4355983"/>
              <a:chExt cx="4161223" cy="140347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38FE3E-7D2A-4F59-B729-09AFFB535834}"/>
                  </a:ext>
                </a:extLst>
              </p:cNvPr>
              <p:cNvSpPr txBox="1"/>
              <p:nvPr/>
            </p:nvSpPr>
            <p:spPr>
              <a:xfrm>
                <a:off x="609407" y="4355983"/>
                <a:ext cx="4161223" cy="264910"/>
              </a:xfrm>
              <a:prstGeom prst="rect">
                <a:avLst/>
              </a:prstGeom>
              <a:solidFill>
                <a:srgbClr val="CCCCCC"/>
              </a:solidFill>
            </p:spPr>
            <p:txBody>
              <a:bodyPr wrap="none" lIns="35999" tIns="0" rIns="0" bIns="0" rtlCol="0">
                <a:noAutofit/>
              </a:bodyPr>
              <a:lstStyle/>
              <a:p>
                <a:pPr marL="0" marR="0" lvl="0" indent="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Improved Auditability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C1733DD-9249-4CBE-9EC4-DB981BFEFBC8}"/>
                  </a:ext>
                </a:extLst>
              </p:cNvPr>
              <p:cNvSpPr txBox="1"/>
              <p:nvPr/>
            </p:nvSpPr>
            <p:spPr>
              <a:xfrm>
                <a:off x="1272185" y="4763957"/>
                <a:ext cx="3498445" cy="995504"/>
              </a:xfrm>
              <a:prstGeom prst="rect">
                <a:avLst/>
              </a:prstGeom>
              <a:noFill/>
            </p:spPr>
            <p:txBody>
              <a:bodyPr wrap="square" lIns="71996" tIns="35999" rIns="35999" bIns="35999" rtlCol="0">
                <a:noAutofit/>
              </a:bodyPr>
              <a:lstStyle/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Improved financial accountability</a:t>
                </a:r>
              </a:p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Ensures regulatory compliance </a:t>
                </a:r>
              </a:p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Reduces product liability risks from quality</a:t>
                </a:r>
              </a:p>
            </p:txBody>
          </p: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E4976666-1A8C-4858-9179-61B8D472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7012" y="5033757"/>
              <a:ext cx="567569" cy="567569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2B66E8-3B80-4456-B090-7D2148B28CE6}"/>
              </a:ext>
            </a:extLst>
          </p:cNvPr>
          <p:cNvGrpSpPr/>
          <p:nvPr/>
        </p:nvGrpSpPr>
        <p:grpSpPr>
          <a:xfrm>
            <a:off x="5090901" y="1278540"/>
            <a:ext cx="4392409" cy="1475605"/>
            <a:chOff x="6332567" y="1261219"/>
            <a:chExt cx="4392409" cy="14756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8A8666-1885-4719-9C6F-1D4ECFE77366}"/>
                </a:ext>
              </a:extLst>
            </p:cNvPr>
            <p:cNvGrpSpPr/>
            <p:nvPr/>
          </p:nvGrpSpPr>
          <p:grpSpPr>
            <a:xfrm>
              <a:off x="6332567" y="1261219"/>
              <a:ext cx="4392409" cy="1475605"/>
              <a:chOff x="6199912" y="1121192"/>
              <a:chExt cx="4393554" cy="147599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943DC4D-8932-4ECB-941E-E4E196B92611}"/>
                  </a:ext>
                </a:extLst>
              </p:cNvPr>
              <p:cNvGrpSpPr/>
              <p:nvPr/>
            </p:nvGrpSpPr>
            <p:grpSpPr>
              <a:xfrm>
                <a:off x="6206685" y="1173139"/>
                <a:ext cx="4386781" cy="1424044"/>
                <a:chOff x="335882" y="3197016"/>
                <a:chExt cx="3501095" cy="1423755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CEAB839-7E4D-4192-AC8C-FF4BC2E2BCB4}"/>
                    </a:ext>
                  </a:extLst>
                </p:cNvPr>
                <p:cNvSpPr txBox="1"/>
                <p:nvPr/>
              </p:nvSpPr>
              <p:spPr>
                <a:xfrm>
                  <a:off x="335882" y="3197016"/>
                  <a:ext cx="3501095" cy="284615"/>
                </a:xfrm>
                <a:prstGeom prst="rect">
                  <a:avLst/>
                </a:prstGeom>
                <a:solidFill>
                  <a:srgbClr val="CCCCCC"/>
                </a:solidFill>
              </p:spPr>
              <p:txBody>
                <a:bodyPr wrap="none" lIns="35999" tIns="0" rIns="0" bIns="0" rtlCol="0">
                  <a:noAutofit/>
                </a:bodyPr>
                <a:lstStyle/>
                <a:p>
                  <a:pPr marL="0" marR="0" lvl="0" indent="0" algn="l" defTabSz="913829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F3F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Arial Unicode MS" pitchFamily="34" charset="-128"/>
                      <a:cs typeface="Arial Unicode MS" pitchFamily="34" charset="-128"/>
                    </a:rPr>
                    <a:t>Increased Operational Efficiency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8896CF-237B-4949-AE30-A0C2EC573DE5}"/>
                    </a:ext>
                  </a:extLst>
                </p:cNvPr>
                <p:cNvSpPr txBox="1"/>
                <p:nvPr/>
              </p:nvSpPr>
              <p:spPr>
                <a:xfrm>
                  <a:off x="1066831" y="3625208"/>
                  <a:ext cx="2770146" cy="995563"/>
                </a:xfrm>
                <a:prstGeom prst="rect">
                  <a:avLst/>
                </a:prstGeom>
                <a:noFill/>
              </p:spPr>
              <p:txBody>
                <a:bodyPr wrap="square" lIns="71996" tIns="35999" rIns="35999" bIns="35999" rtlCol="0">
                  <a:noAutofit/>
                </a:bodyPr>
                <a:lstStyle/>
                <a:p>
                  <a:pPr marL="285750" marR="0" lvl="0" indent="-285750" algn="l" defTabSz="913829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B91717"/>
                    </a:buClr>
                    <a:buSzPct val="80000"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/>
                      <a:ea typeface="Arial Unicode MS" pitchFamily="34" charset="-128"/>
                      <a:cs typeface="Arial Unicode MS" pitchFamily="34" charset="-128"/>
                    </a:rPr>
                    <a:t>Reduce downtime from equipment failure</a:t>
                  </a:r>
                </a:p>
                <a:p>
                  <a:pPr marL="285750" marR="0" lvl="0" indent="-285750" algn="l" defTabSz="913829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B91717"/>
                    </a:buClr>
                    <a:buSzPct val="80000"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/>
                      <a:ea typeface="Arial Unicode MS" pitchFamily="34" charset="-128"/>
                      <a:cs typeface="Arial Unicode MS" pitchFamily="34" charset="-128"/>
                    </a:rPr>
                    <a:t>Lower mean-time-to-repair</a:t>
                  </a:r>
                </a:p>
                <a:p>
                  <a:pPr marL="285750" marR="0" lvl="0" indent="-285750" algn="l" defTabSz="913829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B91717"/>
                    </a:buClr>
                    <a:buSzPct val="80000"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/>
                      <a:ea typeface="Arial Unicode MS" pitchFamily="34" charset="-128"/>
                      <a:cs typeface="Arial Unicode MS" pitchFamily="34" charset="-128"/>
                    </a:rPr>
                    <a:t>Increase asset availability </a:t>
                  </a: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56B1E1C-667E-442E-8809-A8FE336A5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99912" y="1121192"/>
                <a:ext cx="4393554" cy="1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75DFDA3C-8456-402E-9079-D9E417A9F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36087" y="1810013"/>
              <a:ext cx="692458" cy="69245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B5E8C2-2E17-43D1-9A6A-EDD7FC48087C}"/>
              </a:ext>
            </a:extLst>
          </p:cNvPr>
          <p:cNvGrpSpPr/>
          <p:nvPr/>
        </p:nvGrpSpPr>
        <p:grpSpPr>
          <a:xfrm>
            <a:off x="5114383" y="2990381"/>
            <a:ext cx="4336971" cy="1268275"/>
            <a:chOff x="6356049" y="2921827"/>
            <a:chExt cx="4336971" cy="126827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F9576EA-B45E-4DBE-A3F6-D10F96077B68}"/>
                </a:ext>
              </a:extLst>
            </p:cNvPr>
            <p:cNvGrpSpPr/>
            <p:nvPr/>
          </p:nvGrpSpPr>
          <p:grpSpPr>
            <a:xfrm>
              <a:off x="6356049" y="2921827"/>
              <a:ext cx="4336971" cy="1268275"/>
              <a:chOff x="4671863" y="3189312"/>
              <a:chExt cx="3457432" cy="126835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000092-6F89-426D-8A9D-61495BF10011}"/>
                  </a:ext>
                </a:extLst>
              </p:cNvPr>
              <p:cNvSpPr txBox="1"/>
              <p:nvPr/>
            </p:nvSpPr>
            <p:spPr>
              <a:xfrm>
                <a:off x="4671863" y="3189312"/>
                <a:ext cx="3457432" cy="266750"/>
              </a:xfrm>
              <a:prstGeom prst="rect">
                <a:avLst/>
              </a:prstGeom>
              <a:solidFill>
                <a:srgbClr val="CCCCCC"/>
              </a:solidFill>
            </p:spPr>
            <p:txBody>
              <a:bodyPr wrap="none" lIns="35999" tIns="0" rIns="0" bIns="0" rtlCol="0">
                <a:noAutofit/>
              </a:bodyPr>
              <a:lstStyle/>
              <a:p>
                <a:pPr marL="0" marR="0" lvl="0" indent="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Decreased EH&amp;S Risks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B9F2AC-9F3C-4944-9886-0AFDEE7012F1}"/>
                  </a:ext>
                </a:extLst>
              </p:cNvPr>
              <p:cNvSpPr txBox="1"/>
              <p:nvPr/>
            </p:nvSpPr>
            <p:spPr>
              <a:xfrm>
                <a:off x="5388472" y="3637381"/>
                <a:ext cx="2740822" cy="820284"/>
              </a:xfrm>
              <a:prstGeom prst="rect">
                <a:avLst/>
              </a:prstGeom>
              <a:noFill/>
            </p:spPr>
            <p:txBody>
              <a:bodyPr wrap="square" lIns="71996" tIns="35999" rIns="35999" bIns="35999" rtlCol="0">
                <a:noAutofit/>
              </a:bodyPr>
              <a:lstStyle/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Accurate, complete information enables informed decisions, reduces risks for maintenance staff and operators</a:t>
                </a:r>
              </a:p>
            </p:txBody>
          </p:sp>
        </p:grp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0AB1CD57-CAC3-4F4B-B66F-66EB38C2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80926" y="3379333"/>
              <a:ext cx="693938" cy="665614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57B50E0-BF56-4B61-B544-6EBC3155FECA}"/>
              </a:ext>
            </a:extLst>
          </p:cNvPr>
          <p:cNvGrpSpPr/>
          <p:nvPr/>
        </p:nvGrpSpPr>
        <p:grpSpPr>
          <a:xfrm>
            <a:off x="5094745" y="4587917"/>
            <a:ext cx="4419791" cy="1373301"/>
            <a:chOff x="6336411" y="4570596"/>
            <a:chExt cx="4419791" cy="137330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701B066-F57F-457D-8A54-ED1C83FCE196}"/>
                </a:ext>
              </a:extLst>
            </p:cNvPr>
            <p:cNvGrpSpPr/>
            <p:nvPr/>
          </p:nvGrpSpPr>
          <p:grpSpPr>
            <a:xfrm>
              <a:off x="6336411" y="4570596"/>
              <a:ext cx="4419791" cy="1373301"/>
              <a:chOff x="4656320" y="4703098"/>
              <a:chExt cx="3523361" cy="137338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14F3603-F8D2-4394-BE9E-41460DC68AEA}"/>
                  </a:ext>
                </a:extLst>
              </p:cNvPr>
              <p:cNvSpPr txBox="1"/>
              <p:nvPr/>
            </p:nvSpPr>
            <p:spPr>
              <a:xfrm>
                <a:off x="4656320" y="4703098"/>
                <a:ext cx="3501533" cy="264926"/>
              </a:xfrm>
              <a:prstGeom prst="rect">
                <a:avLst/>
              </a:prstGeom>
              <a:solidFill>
                <a:srgbClr val="CCCCCC"/>
              </a:solidFill>
            </p:spPr>
            <p:txBody>
              <a:bodyPr wrap="none" lIns="35999" tIns="0" rIns="0" bIns="0" rtlCol="0">
                <a:noAutofit/>
              </a:bodyPr>
              <a:lstStyle/>
              <a:p>
                <a:pPr marL="0" marR="0" lvl="0" indent="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Achievement of Operational Excellence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14959A5-931C-48BD-98E4-8973BC09C544}"/>
                  </a:ext>
                </a:extLst>
              </p:cNvPr>
              <p:cNvSpPr txBox="1"/>
              <p:nvPr/>
            </p:nvSpPr>
            <p:spPr>
              <a:xfrm>
                <a:off x="5409535" y="5080916"/>
                <a:ext cx="2770146" cy="995563"/>
              </a:xfrm>
              <a:prstGeom prst="rect">
                <a:avLst/>
              </a:prstGeom>
              <a:noFill/>
            </p:spPr>
            <p:txBody>
              <a:bodyPr wrap="square" lIns="71996" tIns="35999" rIns="35999" bIns="35999" rtlCol="0">
                <a:noAutofit/>
              </a:bodyPr>
              <a:lstStyle/>
              <a:p>
                <a:pPr marL="285750" marR="0" lvl="0" indent="-285750" algn="l" defTabSz="913829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B91717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Arial Unicode MS" pitchFamily="34" charset="-128"/>
                    <a:cs typeface="Arial Unicode MS" pitchFamily="34" charset="-128"/>
                  </a:rPr>
                  <a:t>Enables achievement of top quartile performance through advanced maintenance techniques such as reliability-centered-maintenance, risk-based inspection, performance analytics</a:t>
                </a:r>
              </a:p>
            </p:txBody>
          </p:sp>
        </p:grp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6CA40C06-B98B-435B-9647-247CD74D6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8795" y="4975702"/>
              <a:ext cx="593781" cy="570495"/>
            </a:xfrm>
            <a:prstGeom prst="rect">
              <a:avLst/>
            </a:prstGeom>
          </p:spPr>
        </p:pic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EF8BC62-BED3-41D6-898B-F848341E61BB}"/>
              </a:ext>
            </a:extLst>
          </p:cNvPr>
          <p:cNvCxnSpPr>
            <a:cxnSpLocks/>
          </p:cNvCxnSpPr>
          <p:nvPr/>
        </p:nvCxnSpPr>
        <p:spPr>
          <a:xfrm flipH="1">
            <a:off x="576166" y="2935277"/>
            <a:ext cx="415531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7C6403-8A24-4FB5-908E-84A52ABB5639}"/>
              </a:ext>
            </a:extLst>
          </p:cNvPr>
          <p:cNvCxnSpPr>
            <a:cxnSpLocks/>
          </p:cNvCxnSpPr>
          <p:nvPr/>
        </p:nvCxnSpPr>
        <p:spPr>
          <a:xfrm flipH="1">
            <a:off x="5114383" y="2935277"/>
            <a:ext cx="433697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F90A508-1B72-4367-A308-4BB06C944D90}"/>
              </a:ext>
            </a:extLst>
          </p:cNvPr>
          <p:cNvCxnSpPr>
            <a:cxnSpLocks/>
          </p:cNvCxnSpPr>
          <p:nvPr/>
        </p:nvCxnSpPr>
        <p:spPr>
          <a:xfrm flipH="1">
            <a:off x="555099" y="4516303"/>
            <a:ext cx="415531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A304496-B81A-4881-A7AB-B42FCF91C505}"/>
              </a:ext>
            </a:extLst>
          </p:cNvPr>
          <p:cNvCxnSpPr>
            <a:cxnSpLocks/>
          </p:cNvCxnSpPr>
          <p:nvPr/>
        </p:nvCxnSpPr>
        <p:spPr>
          <a:xfrm flipH="1">
            <a:off x="5090901" y="4516303"/>
            <a:ext cx="4392409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8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C59083-453F-4855-95B3-2699EBA8C157}"/>
              </a:ext>
            </a:extLst>
          </p:cNvPr>
          <p:cNvSpPr/>
          <p:nvPr/>
        </p:nvSpPr>
        <p:spPr>
          <a:xfrm>
            <a:off x="10832064" y="6028794"/>
            <a:ext cx="914400" cy="393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AB15B-F415-4A5E-BFC9-EBF4D3B03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5" y="380877"/>
            <a:ext cx="12794563" cy="777875"/>
          </a:xfrm>
        </p:spPr>
        <p:txBody>
          <a:bodyPr/>
          <a:lstStyle/>
          <a:p>
            <a:r>
              <a:rPr lang="en-US" sz="3600" dirty="0"/>
              <a:t>Typical Business Benefits from Master Data Improvements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E64C4D20-72BB-42A8-B0A1-0B8A9C43D85E}"/>
              </a:ext>
            </a:extLst>
          </p:cNvPr>
          <p:cNvCxnSpPr/>
          <p:nvPr/>
        </p:nvCxnSpPr>
        <p:spPr>
          <a:xfrm>
            <a:off x="9526784" y="2157198"/>
            <a:ext cx="0" cy="348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3A98F86-D023-45D6-A5E3-AB17CFED9DE7}"/>
              </a:ext>
            </a:extLst>
          </p:cNvPr>
          <p:cNvCxnSpPr>
            <a:cxnSpLocks/>
          </p:cNvCxnSpPr>
          <p:nvPr/>
        </p:nvCxnSpPr>
        <p:spPr>
          <a:xfrm>
            <a:off x="5640844" y="2157198"/>
            <a:ext cx="0" cy="348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F77193C-F2AD-459B-A684-00AA1085B0A0}"/>
              </a:ext>
            </a:extLst>
          </p:cNvPr>
          <p:cNvCxnSpPr>
            <a:cxnSpLocks/>
          </p:cNvCxnSpPr>
          <p:nvPr/>
        </p:nvCxnSpPr>
        <p:spPr>
          <a:xfrm>
            <a:off x="1881930" y="2163097"/>
            <a:ext cx="765080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6C19A25-C8F0-4808-BF14-0E42C0A99724}"/>
              </a:ext>
            </a:extLst>
          </p:cNvPr>
          <p:cNvGrpSpPr/>
          <p:nvPr/>
        </p:nvGrpSpPr>
        <p:grpSpPr>
          <a:xfrm>
            <a:off x="8271394" y="2674583"/>
            <a:ext cx="2750341" cy="392866"/>
            <a:chOff x="8390276" y="2269494"/>
            <a:chExt cx="2750341" cy="39286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F21E346-D455-4621-916C-A653FE783A99}"/>
                </a:ext>
              </a:extLst>
            </p:cNvPr>
            <p:cNvGrpSpPr/>
            <p:nvPr/>
          </p:nvGrpSpPr>
          <p:grpSpPr>
            <a:xfrm>
              <a:off x="8390276" y="2269494"/>
              <a:ext cx="2750341" cy="392866"/>
              <a:chOff x="1050085" y="2269494"/>
              <a:chExt cx="1864196" cy="392866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8A6D238-A896-4DD6-9D58-6EE390A8AA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85" y="2465927"/>
                <a:ext cx="0" cy="196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E74E146-D3CB-4B5B-A3F6-8EA8441A5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812" y="2269494"/>
                <a:ext cx="0" cy="196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F69147B-41C9-4EF6-A9E4-475FD2C7CDF9}"/>
                  </a:ext>
                </a:extLst>
              </p:cNvPr>
              <p:cNvCxnSpPr/>
              <p:nvPr/>
            </p:nvCxnSpPr>
            <p:spPr>
              <a:xfrm>
                <a:off x="1050085" y="2471830"/>
                <a:ext cx="186419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B5107A1B-D1C8-43FC-811B-E1C14D389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4281" y="2465927"/>
                <a:ext cx="0" cy="196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49AFD29-FA3C-42E0-AED2-BB3000E0924E}"/>
                </a:ext>
              </a:extLst>
            </p:cNvPr>
            <p:cNvCxnSpPr>
              <a:cxnSpLocks/>
            </p:cNvCxnSpPr>
            <p:nvPr/>
          </p:nvCxnSpPr>
          <p:spPr>
            <a:xfrm>
              <a:off x="9792931" y="2456968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922A846-540E-4A42-99B0-9B0AF3A45F4C}"/>
              </a:ext>
            </a:extLst>
          </p:cNvPr>
          <p:cNvGrpSpPr/>
          <p:nvPr/>
        </p:nvGrpSpPr>
        <p:grpSpPr>
          <a:xfrm>
            <a:off x="4416925" y="2733171"/>
            <a:ext cx="1864196" cy="392866"/>
            <a:chOff x="1050085" y="2269494"/>
            <a:chExt cx="1864196" cy="392866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805A24C-ABAA-48D8-B90B-49A33FA35EF9}"/>
                </a:ext>
              </a:extLst>
            </p:cNvPr>
            <p:cNvCxnSpPr>
              <a:cxnSpLocks/>
            </p:cNvCxnSpPr>
            <p:nvPr/>
          </p:nvCxnSpPr>
          <p:spPr>
            <a:xfrm>
              <a:off x="1050085" y="2465927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222C6B3-83FA-4AF5-9A0D-3831720FD810}"/>
                </a:ext>
              </a:extLst>
            </p:cNvPr>
            <p:cNvCxnSpPr>
              <a:cxnSpLocks/>
            </p:cNvCxnSpPr>
            <p:nvPr/>
          </p:nvCxnSpPr>
          <p:spPr>
            <a:xfrm>
              <a:off x="2000812" y="2269494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B2FB305-121F-46C7-B70F-E70848414E39}"/>
                </a:ext>
              </a:extLst>
            </p:cNvPr>
            <p:cNvCxnSpPr/>
            <p:nvPr/>
          </p:nvCxnSpPr>
          <p:spPr>
            <a:xfrm>
              <a:off x="1050085" y="2471830"/>
              <a:ext cx="18641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843620F-9EB5-4045-9AAA-F7A47A9DA56C}"/>
                </a:ext>
              </a:extLst>
            </p:cNvPr>
            <p:cNvCxnSpPr>
              <a:cxnSpLocks/>
            </p:cNvCxnSpPr>
            <p:nvPr/>
          </p:nvCxnSpPr>
          <p:spPr>
            <a:xfrm>
              <a:off x="2914281" y="2465927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7465F50-B159-47F0-8EA8-6141311732B5}"/>
              </a:ext>
            </a:extLst>
          </p:cNvPr>
          <p:cNvGrpSpPr/>
          <p:nvPr/>
        </p:nvGrpSpPr>
        <p:grpSpPr>
          <a:xfrm>
            <a:off x="931203" y="2674583"/>
            <a:ext cx="1864196" cy="392866"/>
            <a:chOff x="1050085" y="2269494"/>
            <a:chExt cx="1864196" cy="392866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E1B0E68-B743-4ABB-B4F0-3DD218EE3F7F}"/>
                </a:ext>
              </a:extLst>
            </p:cNvPr>
            <p:cNvCxnSpPr>
              <a:cxnSpLocks/>
            </p:cNvCxnSpPr>
            <p:nvPr/>
          </p:nvCxnSpPr>
          <p:spPr>
            <a:xfrm>
              <a:off x="1050085" y="2465927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203FCFF-75FD-41E3-BA8F-8AEB9179B521}"/>
                </a:ext>
              </a:extLst>
            </p:cNvPr>
            <p:cNvCxnSpPr>
              <a:cxnSpLocks/>
            </p:cNvCxnSpPr>
            <p:nvPr/>
          </p:nvCxnSpPr>
          <p:spPr>
            <a:xfrm>
              <a:off x="2000812" y="2269494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E1588CE-C13D-4C67-8A27-0E13DA227A60}"/>
                </a:ext>
              </a:extLst>
            </p:cNvPr>
            <p:cNvCxnSpPr/>
            <p:nvPr/>
          </p:nvCxnSpPr>
          <p:spPr>
            <a:xfrm>
              <a:off x="1050085" y="2471830"/>
              <a:ext cx="18641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2B7C038-99B6-43DB-9290-4CA6D69DFC46}"/>
                </a:ext>
              </a:extLst>
            </p:cNvPr>
            <p:cNvCxnSpPr>
              <a:cxnSpLocks/>
            </p:cNvCxnSpPr>
            <p:nvPr/>
          </p:nvCxnSpPr>
          <p:spPr>
            <a:xfrm>
              <a:off x="2914281" y="2465927"/>
              <a:ext cx="0" cy="1964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9A39B5-084F-49DB-8742-B8A4ECCBD824}"/>
              </a:ext>
            </a:extLst>
          </p:cNvPr>
          <p:cNvSpPr/>
          <p:nvPr/>
        </p:nvSpPr>
        <p:spPr>
          <a:xfrm>
            <a:off x="4726983" y="1384789"/>
            <a:ext cx="1822042" cy="58994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Savings*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FB1E857-EE27-41B1-BC10-B0989D0F9ABE}"/>
              </a:ext>
            </a:extLst>
          </p:cNvPr>
          <p:cNvSpPr/>
          <p:nvPr/>
        </p:nvSpPr>
        <p:spPr>
          <a:xfrm>
            <a:off x="1962131" y="3036030"/>
            <a:ext cx="1468469" cy="379092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83F609-B7B6-4937-82AA-15DE85D7A41B}"/>
              </a:ext>
            </a:extLst>
          </p:cNvPr>
          <p:cNvSpPr/>
          <p:nvPr/>
        </p:nvSpPr>
        <p:spPr>
          <a:xfrm>
            <a:off x="3780008" y="3035360"/>
            <a:ext cx="1595275" cy="4277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3DBD584-1BF2-4F1C-A5F2-232D74A950D6}"/>
              </a:ext>
            </a:extLst>
          </p:cNvPr>
          <p:cNvSpPr/>
          <p:nvPr/>
        </p:nvSpPr>
        <p:spPr>
          <a:xfrm>
            <a:off x="7442883" y="3019473"/>
            <a:ext cx="1295850" cy="37909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98C8AC-1D2C-4E88-A662-FD6B4920C1EA}"/>
              </a:ext>
            </a:extLst>
          </p:cNvPr>
          <p:cNvGrpSpPr/>
          <p:nvPr/>
        </p:nvGrpSpPr>
        <p:grpSpPr>
          <a:xfrm>
            <a:off x="4198039" y="2230058"/>
            <a:ext cx="2457324" cy="520891"/>
            <a:chOff x="4424257" y="1273313"/>
            <a:chExt cx="2457324" cy="52089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E4338A6-5C1B-4BE7-9116-25FBD9B6BE25}"/>
                </a:ext>
              </a:extLst>
            </p:cNvPr>
            <p:cNvSpPr/>
            <p:nvPr/>
          </p:nvSpPr>
          <p:spPr>
            <a:xfrm>
              <a:off x="4424257" y="1273313"/>
              <a:ext cx="2457324" cy="5208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F248020-5153-4052-AB9D-0D690B82B96C}"/>
                </a:ext>
              </a:extLst>
            </p:cNvPr>
            <p:cNvSpPr txBox="1"/>
            <p:nvPr/>
          </p:nvSpPr>
          <p:spPr>
            <a:xfrm>
              <a:off x="4979569" y="1384147"/>
              <a:ext cx="1896057" cy="312652"/>
            </a:xfrm>
            <a:prstGeom prst="rect">
              <a:avLst/>
            </a:prstGeom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Maintenance Productivity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60AE8D-D018-4AC3-9842-E0C66014B7BA}"/>
              </a:ext>
            </a:extLst>
          </p:cNvPr>
          <p:cNvGrpSpPr/>
          <p:nvPr/>
        </p:nvGrpSpPr>
        <p:grpSpPr>
          <a:xfrm>
            <a:off x="8318502" y="2229891"/>
            <a:ext cx="2513562" cy="520891"/>
            <a:chOff x="8262093" y="1288120"/>
            <a:chExt cx="2513562" cy="52089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2144637F-472B-421C-8977-B6168D5B8D9C}"/>
                </a:ext>
              </a:extLst>
            </p:cNvPr>
            <p:cNvSpPr/>
            <p:nvPr/>
          </p:nvSpPr>
          <p:spPr>
            <a:xfrm>
              <a:off x="8262093" y="1288120"/>
              <a:ext cx="2513562" cy="5208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8EF6D37-5B6D-416E-9396-89298BC5093A}"/>
                </a:ext>
              </a:extLst>
            </p:cNvPr>
            <p:cNvSpPr txBox="1"/>
            <p:nvPr/>
          </p:nvSpPr>
          <p:spPr>
            <a:xfrm>
              <a:off x="8682325" y="1301476"/>
              <a:ext cx="2072418" cy="50753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Utilization and Working Capital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93CF41C-C3EC-42FA-B374-92CCADF8E76E}"/>
              </a:ext>
            </a:extLst>
          </p:cNvPr>
          <p:cNvGrpSpPr/>
          <p:nvPr/>
        </p:nvGrpSpPr>
        <p:grpSpPr>
          <a:xfrm>
            <a:off x="3742749" y="3036028"/>
            <a:ext cx="1667075" cy="3047270"/>
            <a:chOff x="3914723" y="1934816"/>
            <a:chExt cx="1667075" cy="304727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0C4CEB7-6A5C-4A93-BCC8-A9C82BC84726}"/>
                </a:ext>
              </a:extLst>
            </p:cNvPr>
            <p:cNvSpPr txBox="1"/>
            <p:nvPr/>
          </p:nvSpPr>
          <p:spPr>
            <a:xfrm>
              <a:off x="3934873" y="1934816"/>
              <a:ext cx="1646925" cy="43414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0B56565-3591-436B-8CAE-1439673E6148}"/>
                </a:ext>
              </a:extLst>
            </p:cNvPr>
            <p:cNvSpPr txBox="1"/>
            <p:nvPr/>
          </p:nvSpPr>
          <p:spPr>
            <a:xfrm>
              <a:off x="3914723" y="2455010"/>
              <a:ext cx="1632534" cy="2527076"/>
            </a:xfrm>
            <a:prstGeom prst="rect">
              <a:avLst/>
            </a:prstGeom>
          </p:spPr>
          <p:txBody>
            <a:bodyPr wrap="square" rtlCol="0">
              <a:normAutofit fontScale="92500"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Automated processes and availability of digital records improves repairs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Increased closure of work orders due to right equipment data and history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Reduced work order backlog due to real-time visibility to completed WOs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Reduced costs per work order due to shortening of completion time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818EE10-163E-4E46-941A-1C7FC3BC38C4}"/>
              </a:ext>
            </a:extLst>
          </p:cNvPr>
          <p:cNvGrpSpPr/>
          <p:nvPr/>
        </p:nvGrpSpPr>
        <p:grpSpPr>
          <a:xfrm>
            <a:off x="5562348" y="3036029"/>
            <a:ext cx="1646925" cy="3104369"/>
            <a:chOff x="5734322" y="1934817"/>
            <a:chExt cx="1646925" cy="3104369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D445508-1AE5-4B8A-B09B-CE4CAE605605}"/>
                </a:ext>
              </a:extLst>
            </p:cNvPr>
            <p:cNvGrpSpPr/>
            <p:nvPr/>
          </p:nvGrpSpPr>
          <p:grpSpPr>
            <a:xfrm>
              <a:off x="5734322" y="1934817"/>
              <a:ext cx="1646925" cy="427107"/>
              <a:chOff x="5734322" y="1934817"/>
              <a:chExt cx="1646925" cy="427107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5E9A015A-9710-4CFE-A0CA-EF6394331656}"/>
                  </a:ext>
                </a:extLst>
              </p:cNvPr>
              <p:cNvSpPr/>
              <p:nvPr/>
            </p:nvSpPr>
            <p:spPr>
              <a:xfrm>
                <a:off x="5771577" y="1934818"/>
                <a:ext cx="1468469" cy="3790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0DD7581-903E-419E-805A-847474F251BC}"/>
                  </a:ext>
                </a:extLst>
              </p:cNvPr>
              <p:cNvSpPr txBox="1"/>
              <p:nvPr/>
            </p:nvSpPr>
            <p:spPr>
              <a:xfrm>
                <a:off x="5734322" y="1934817"/>
                <a:ext cx="1646925" cy="427107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91717"/>
                  </a:buClr>
                  <a:buSzTx/>
                  <a:buFontTx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EABE899-BF27-4CE0-AC6D-9E60EB974B51}"/>
                </a:ext>
              </a:extLst>
            </p:cNvPr>
            <p:cNvSpPr txBox="1"/>
            <p:nvPr/>
          </p:nvSpPr>
          <p:spPr>
            <a:xfrm>
              <a:off x="5771577" y="2455010"/>
              <a:ext cx="1609670" cy="2584176"/>
            </a:xfrm>
            <a:prstGeom prst="rect">
              <a:avLst/>
            </a:prstGeom>
          </p:spPr>
          <p:txBody>
            <a:bodyPr wrap="square" rtlCol="0">
              <a:normAutofit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Reduced maintenance service costs due to improved planning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Increased focus on critical assets, hence progressive reduction of cost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Reduced failures and maintenance cost caused by excessive maintenance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obsolescence management; repair vs. replacement decisions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A93C042-B63A-4138-AB5F-CD2E901D219F}"/>
              </a:ext>
            </a:extLst>
          </p:cNvPr>
          <p:cNvGrpSpPr/>
          <p:nvPr/>
        </p:nvGrpSpPr>
        <p:grpSpPr>
          <a:xfrm>
            <a:off x="7255787" y="3019473"/>
            <a:ext cx="1533360" cy="3145839"/>
            <a:chOff x="7427761" y="1918261"/>
            <a:chExt cx="1533360" cy="31458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01C039F-097E-4570-B8C8-23094F68EA24}"/>
                </a:ext>
              </a:extLst>
            </p:cNvPr>
            <p:cNvSpPr txBox="1"/>
            <p:nvPr/>
          </p:nvSpPr>
          <p:spPr>
            <a:xfrm>
              <a:off x="7600378" y="1918261"/>
              <a:ext cx="1360743" cy="42617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74A1C14-03F6-4858-B071-3EA9B159D95F}"/>
                </a:ext>
              </a:extLst>
            </p:cNvPr>
            <p:cNvSpPr txBox="1"/>
            <p:nvPr/>
          </p:nvSpPr>
          <p:spPr>
            <a:xfrm>
              <a:off x="7427761" y="2455010"/>
              <a:ext cx="1533360" cy="2609090"/>
            </a:xfrm>
            <a:prstGeom prst="rect">
              <a:avLst/>
            </a:prstGeom>
          </p:spPr>
          <p:txBody>
            <a:bodyPr wrap="square" rtlCol="0">
              <a:normAutofit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ability to align product demand with production planning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Increased flexibility to change production planning based on market demand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visibility to production status to improve portfolio decision making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Increased performance visibility improves investment decisions 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AC919B-B46D-4928-93D8-55045EDA60EB}"/>
              </a:ext>
            </a:extLst>
          </p:cNvPr>
          <p:cNvGrpSpPr/>
          <p:nvPr/>
        </p:nvGrpSpPr>
        <p:grpSpPr>
          <a:xfrm>
            <a:off x="8841730" y="3013965"/>
            <a:ext cx="1609670" cy="3211672"/>
            <a:chOff x="9013704" y="1912753"/>
            <a:chExt cx="1609670" cy="32116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BAE3100-547E-4703-A47F-1551105C241A}"/>
                </a:ext>
              </a:extLst>
            </p:cNvPr>
            <p:cNvGrpSpPr/>
            <p:nvPr/>
          </p:nvGrpSpPr>
          <p:grpSpPr>
            <a:xfrm>
              <a:off x="9055439" y="1912753"/>
              <a:ext cx="1481713" cy="426175"/>
              <a:chOff x="8990548" y="1912753"/>
              <a:chExt cx="1481713" cy="42617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08DF63AB-F898-4FD2-9983-2E741DCF3174}"/>
                  </a:ext>
                </a:extLst>
              </p:cNvPr>
              <p:cNvSpPr/>
              <p:nvPr/>
            </p:nvSpPr>
            <p:spPr>
              <a:xfrm>
                <a:off x="8990548" y="1918261"/>
                <a:ext cx="1468469" cy="37909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353AC0C-EF78-417A-AC6C-AD77FE060CFF}"/>
                  </a:ext>
                </a:extLst>
              </p:cNvPr>
              <p:cNvSpPr txBox="1"/>
              <p:nvPr/>
            </p:nvSpPr>
            <p:spPr>
              <a:xfrm>
                <a:off x="8990548" y="1912753"/>
                <a:ext cx="1481713" cy="4261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91717"/>
                  </a:buClr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BBCD97B-C6DC-4F2D-86C7-0E79DA167297}"/>
                </a:ext>
              </a:extLst>
            </p:cNvPr>
            <p:cNvSpPr txBox="1"/>
            <p:nvPr/>
          </p:nvSpPr>
          <p:spPr>
            <a:xfrm>
              <a:off x="9013704" y="2455010"/>
              <a:ext cx="1609670" cy="2669415"/>
            </a:xfrm>
            <a:prstGeom prst="rect">
              <a:avLst/>
            </a:prstGeom>
          </p:spPr>
          <p:txBody>
            <a:bodyPr wrap="square" rtlCol="0">
              <a:normAutofit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visibility to work execution and budget to drive decisions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Better allocation of funds to support work execution, materials, and projects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Increased ability to shift and re-allocate budget to projects when needed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Real-time tracking of commitments, costs, spend and completed work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FC1776E-66C2-4C8C-8724-6001569B0030}"/>
              </a:ext>
            </a:extLst>
          </p:cNvPr>
          <p:cNvGrpSpPr/>
          <p:nvPr/>
        </p:nvGrpSpPr>
        <p:grpSpPr>
          <a:xfrm>
            <a:off x="10427673" y="3008458"/>
            <a:ext cx="1592353" cy="3604247"/>
            <a:chOff x="10599647" y="1907246"/>
            <a:chExt cx="1592353" cy="360424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8AA192F-4A09-4597-899B-8FB83BCF6727}"/>
                </a:ext>
              </a:extLst>
            </p:cNvPr>
            <p:cNvGrpSpPr/>
            <p:nvPr/>
          </p:nvGrpSpPr>
          <p:grpSpPr>
            <a:xfrm>
              <a:off x="10668640" y="1907246"/>
              <a:ext cx="1332665" cy="426892"/>
              <a:chOff x="10668640" y="1907246"/>
              <a:chExt cx="1332665" cy="426892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42D0F980-FCCE-4516-A905-7F111D66F330}"/>
                  </a:ext>
                </a:extLst>
              </p:cNvPr>
              <p:cNvSpPr/>
              <p:nvPr/>
            </p:nvSpPr>
            <p:spPr>
              <a:xfrm>
                <a:off x="10670709" y="1918261"/>
                <a:ext cx="1330596" cy="37909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A912873-CD09-4E91-9527-7F21C6BEB3D9}"/>
                  </a:ext>
                </a:extLst>
              </p:cNvPr>
              <p:cNvSpPr txBox="1"/>
              <p:nvPr/>
            </p:nvSpPr>
            <p:spPr>
              <a:xfrm>
                <a:off x="10668640" y="1907246"/>
                <a:ext cx="1332660" cy="42689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9171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Soft Benefits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9171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 Quantified</a:t>
                </a: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0DBE839-6695-4D81-931F-ADA30BCF47E2}"/>
                </a:ext>
              </a:extLst>
            </p:cNvPr>
            <p:cNvSpPr txBox="1"/>
            <p:nvPr/>
          </p:nvSpPr>
          <p:spPr>
            <a:xfrm>
              <a:off x="10599647" y="2455010"/>
              <a:ext cx="1592353" cy="3056483"/>
            </a:xfrm>
            <a:prstGeom prst="rect">
              <a:avLst/>
            </a:prstGeom>
          </p:spPr>
          <p:txBody>
            <a:bodyPr wrap="square" rtlCol="0">
              <a:normAutofit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Standardizes equipment class, description and terminology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visibility to resources and equipment utilization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Provides digital foundation for next-generation operations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Reduces complexity and integrates siloed data sources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Improves operations agility/flexibility for demand changes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Maximizes asset productivity and enables safer operations</a:t>
              </a:r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2FC0CF3-F9F7-47A1-9E10-36DDD9CC0E2D}"/>
              </a:ext>
            </a:extLst>
          </p:cNvPr>
          <p:cNvCxnSpPr/>
          <p:nvPr/>
        </p:nvCxnSpPr>
        <p:spPr>
          <a:xfrm>
            <a:off x="1881930" y="2157198"/>
            <a:ext cx="0" cy="348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92692EF-FA26-4C0C-A37B-B17D1F92AB37}"/>
              </a:ext>
            </a:extLst>
          </p:cNvPr>
          <p:cNvCxnSpPr/>
          <p:nvPr/>
        </p:nvCxnSpPr>
        <p:spPr>
          <a:xfrm>
            <a:off x="5640844" y="1948717"/>
            <a:ext cx="0" cy="2496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DEEBAE-F47E-473B-AC55-DA1109D227FE}"/>
              </a:ext>
            </a:extLst>
          </p:cNvPr>
          <p:cNvGrpSpPr/>
          <p:nvPr/>
        </p:nvGrpSpPr>
        <p:grpSpPr>
          <a:xfrm>
            <a:off x="931203" y="2249150"/>
            <a:ext cx="1864181" cy="501633"/>
            <a:chOff x="860054" y="1307379"/>
            <a:chExt cx="1864181" cy="50163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7EA89CF3-F18C-493C-BF87-611B7D563DC6}"/>
                </a:ext>
              </a:extLst>
            </p:cNvPr>
            <p:cNvSpPr/>
            <p:nvPr/>
          </p:nvSpPr>
          <p:spPr>
            <a:xfrm>
              <a:off x="860054" y="1307379"/>
              <a:ext cx="1648075" cy="5016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AE65CA4-96AF-4EC3-9C21-A365E94E08EC}"/>
                </a:ext>
              </a:extLst>
            </p:cNvPr>
            <p:cNvSpPr txBox="1"/>
            <p:nvPr/>
          </p:nvSpPr>
          <p:spPr>
            <a:xfrm>
              <a:off x="1076160" y="1421396"/>
              <a:ext cx="1648075" cy="335545"/>
            </a:xfrm>
            <a:prstGeom prst="rect">
              <a:avLst/>
            </a:prstGeom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 Data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DDAFCD5-A1C6-4893-8F1F-21FB59B24D6F}"/>
              </a:ext>
            </a:extLst>
          </p:cNvPr>
          <p:cNvSpPr txBox="1"/>
          <p:nvPr/>
        </p:nvSpPr>
        <p:spPr>
          <a:xfrm>
            <a:off x="128622" y="3556222"/>
            <a:ext cx="1609670" cy="2568126"/>
          </a:xfrm>
          <a:prstGeom prst="rect">
            <a:avLst/>
          </a:prstGeom>
        </p:spPr>
        <p:txBody>
          <a:bodyPr wrap="square" rtlCol="0">
            <a:normAutofit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equipment corrective maintenances/break-fix orders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visibility into equipment reliability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failure diagnostics with an integrated view of process upsets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maintenance documentation for prescriptive actions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10200F-0A13-45F0-AD28-CDC0E4A82786}"/>
              </a:ext>
            </a:extLst>
          </p:cNvPr>
          <p:cNvSpPr txBox="1"/>
          <p:nvPr/>
        </p:nvSpPr>
        <p:spPr>
          <a:xfrm>
            <a:off x="214703" y="3038345"/>
            <a:ext cx="1456878" cy="44434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770A2C-E07F-45B3-A8D7-509F9FB14766}"/>
              </a:ext>
            </a:extLst>
          </p:cNvPr>
          <p:cNvGrpSpPr/>
          <p:nvPr/>
        </p:nvGrpSpPr>
        <p:grpSpPr>
          <a:xfrm>
            <a:off x="1870131" y="3025823"/>
            <a:ext cx="1663422" cy="2992830"/>
            <a:chOff x="2000812" y="1924611"/>
            <a:chExt cx="1663422" cy="299283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0AD0F0F-BEE9-4E1B-92EB-79E31C5A073A}"/>
                </a:ext>
              </a:extLst>
            </p:cNvPr>
            <p:cNvSpPr txBox="1"/>
            <p:nvPr/>
          </p:nvSpPr>
          <p:spPr>
            <a:xfrm>
              <a:off x="2068959" y="1924611"/>
              <a:ext cx="1595275" cy="44434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548216-C600-4B54-97E4-A33150FB295D}"/>
                </a:ext>
              </a:extLst>
            </p:cNvPr>
            <p:cNvSpPr txBox="1"/>
            <p:nvPr/>
          </p:nvSpPr>
          <p:spPr>
            <a:xfrm>
              <a:off x="2000812" y="2455010"/>
              <a:ext cx="1595275" cy="2462431"/>
            </a:xfrm>
            <a:prstGeom prst="rect">
              <a:avLst/>
            </a:prstGeom>
          </p:spPr>
          <p:txBody>
            <a:bodyPr wrap="square" rtlCol="0">
              <a:normAutofit lnSpcReduction="10000"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cleansing, standards, rules, and governance enable trusted data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MDG templated process controls data consistency for edits, changes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Governance simplifies process to prevent, inconsistencies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RPA, ML automate asset master set-ups, maintenance and usage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4671491C-534A-49BD-B658-6C1E67030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301" y="2291631"/>
            <a:ext cx="344511" cy="40413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69D2770-33C9-4B40-831B-2CB6BC405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0374" y="2278745"/>
            <a:ext cx="417022" cy="4170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826963A-F783-4636-BF4D-020EF729B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9328" y="2266844"/>
            <a:ext cx="382855" cy="4648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D7E0A3-5D7A-4A29-AAD7-DFB2C8C98661}"/>
              </a:ext>
            </a:extLst>
          </p:cNvPr>
          <p:cNvSpPr/>
          <p:nvPr/>
        </p:nvSpPr>
        <p:spPr>
          <a:xfrm>
            <a:off x="228975" y="5920837"/>
            <a:ext cx="3236431" cy="77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C8707-30ED-4B03-92EF-F27D243F1253}"/>
              </a:ext>
            </a:extLst>
          </p:cNvPr>
          <p:cNvSpPr txBox="1"/>
          <p:nvPr/>
        </p:nvSpPr>
        <p:spPr>
          <a:xfrm>
            <a:off x="2017587" y="3126037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Master Data Mgt. / EAM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E6ACEE-17FE-4075-A27B-01E08CEBB7EC}"/>
              </a:ext>
            </a:extLst>
          </p:cNvPr>
          <p:cNvSpPr txBox="1"/>
          <p:nvPr/>
        </p:nvSpPr>
        <p:spPr>
          <a:xfrm>
            <a:off x="260643" y="3126037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Unplanned Downtime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F4DFC71-35ED-4A99-901E-0331B3948778}"/>
              </a:ext>
            </a:extLst>
          </p:cNvPr>
          <p:cNvSpPr txBox="1"/>
          <p:nvPr/>
        </p:nvSpPr>
        <p:spPr>
          <a:xfrm>
            <a:off x="3842168" y="3116891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Maintenance Productivity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EB993B-EA2D-41F6-877D-905E9A83F6BC}"/>
              </a:ext>
            </a:extLst>
          </p:cNvPr>
          <p:cNvSpPr txBox="1"/>
          <p:nvPr/>
        </p:nvSpPr>
        <p:spPr>
          <a:xfrm>
            <a:off x="5806383" y="3116891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Cost of Maintenance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599505-1C39-416C-9186-0204E3F772B7}"/>
              </a:ext>
            </a:extLst>
          </p:cNvPr>
          <p:cNvSpPr txBox="1"/>
          <p:nvPr/>
        </p:nvSpPr>
        <p:spPr>
          <a:xfrm>
            <a:off x="7589169" y="3111304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Asset Utilization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71278D-E6D9-42FF-9C10-EFEB0E01851D}"/>
              </a:ext>
            </a:extLst>
          </p:cNvPr>
          <p:cNvSpPr txBox="1"/>
          <p:nvPr/>
        </p:nvSpPr>
        <p:spPr>
          <a:xfrm>
            <a:off x="9115639" y="3105176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>
              <a:buClr>
                <a:schemeClr val="accent4"/>
              </a:buClr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/>
              </a:rPr>
              <a:t>Working Capital </a:t>
            </a:r>
          </a:p>
        </p:txBody>
      </p:sp>
    </p:spTree>
    <p:extLst>
      <p:ext uri="{BB962C8B-B14F-4D97-AF65-F5344CB8AC3E}">
        <p14:creationId xmlns:p14="http://schemas.microsoft.com/office/powerpoint/2010/main" val="977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17758-FA4F-4893-8DAD-94BDBDFCE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562" y="2252050"/>
            <a:ext cx="10137965" cy="822325"/>
          </a:xfrm>
        </p:spPr>
        <p:txBody>
          <a:bodyPr/>
          <a:lstStyle/>
          <a:p>
            <a:r>
              <a:rPr lang="en-US" dirty="0"/>
              <a:t>2.	Develop a data foundation for 	your 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8876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B1CFB7-6423-493E-8A55-A52CD468E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575" y="389305"/>
            <a:ext cx="11436885" cy="77787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Data Governance Strategy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E95F40-5EF2-4F24-8D9F-67702D7C1BD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3926481"/>
              </p:ext>
            </p:extLst>
          </p:nvPr>
        </p:nvGraphicFramePr>
        <p:xfrm>
          <a:off x="1184276" y="1635044"/>
          <a:ext cx="10207624" cy="4668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2114573F-E39F-4E1A-8FCC-A90B4AE86706}"/>
              </a:ext>
            </a:extLst>
          </p:cNvPr>
          <p:cNvSpPr/>
          <p:nvPr/>
        </p:nvSpPr>
        <p:spPr>
          <a:xfrm>
            <a:off x="1504063" y="1461544"/>
            <a:ext cx="2982482" cy="501161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0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As-Is Assessment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3B203F0F-4B8F-41E9-86AC-ECE2767EC97B}"/>
              </a:ext>
            </a:extLst>
          </p:cNvPr>
          <p:cNvSpPr/>
          <p:nvPr/>
        </p:nvSpPr>
        <p:spPr>
          <a:xfrm>
            <a:off x="4358445" y="1461544"/>
            <a:ext cx="3264404" cy="501161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0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Governance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0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0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 Development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341E742-E96D-4B34-952D-082F3B58B88E}"/>
              </a:ext>
            </a:extLst>
          </p:cNvPr>
          <p:cNvSpPr/>
          <p:nvPr/>
        </p:nvSpPr>
        <p:spPr>
          <a:xfrm>
            <a:off x="7510419" y="1461543"/>
            <a:ext cx="2684714" cy="501161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0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Governance Program Integration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4EE1717-9E24-45A9-9124-8EE3129502DE}"/>
              </a:ext>
            </a:extLst>
          </p:cNvPr>
          <p:cNvSpPr/>
          <p:nvPr/>
        </p:nvSpPr>
        <p:spPr>
          <a:xfrm>
            <a:off x="1640793" y="5479694"/>
            <a:ext cx="6296915" cy="859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 Development – 12 weeks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B2AD3B-BAC1-49E9-8B1D-3C6E598C4DC9}"/>
              </a:ext>
            </a:extLst>
          </p:cNvPr>
          <p:cNvSpPr/>
          <p:nvPr/>
        </p:nvSpPr>
        <p:spPr>
          <a:xfrm>
            <a:off x="7658695" y="1270529"/>
            <a:ext cx="382025" cy="38202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FE5A6E-DDEF-47F5-89E7-282B5C67463C}"/>
              </a:ext>
            </a:extLst>
          </p:cNvPr>
          <p:cNvSpPr/>
          <p:nvPr/>
        </p:nvSpPr>
        <p:spPr>
          <a:xfrm>
            <a:off x="4556110" y="1270529"/>
            <a:ext cx="382025" cy="38202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B4FF38-DD7F-41E9-8143-37CEC0CAD542}"/>
              </a:ext>
            </a:extLst>
          </p:cNvPr>
          <p:cNvSpPr/>
          <p:nvPr/>
        </p:nvSpPr>
        <p:spPr>
          <a:xfrm>
            <a:off x="1786161" y="1270529"/>
            <a:ext cx="382025" cy="38202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10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21F9-67AF-49AD-BBF2-D91AC175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41" y="244250"/>
            <a:ext cx="11485305" cy="13179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4"/>
                </a:solidFill>
                <a:cs typeface="Calibri Light" panose="020F0302020204030204" pitchFamily="34" charset="0"/>
              </a:rPr>
              <a:t>Reality is DATA is what gets you from where you are  </a:t>
            </a:r>
            <a:br>
              <a:rPr lang="en-US" sz="3600" dirty="0">
                <a:solidFill>
                  <a:schemeClr val="accent4"/>
                </a:solidFill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accent4"/>
                </a:solidFill>
                <a:cs typeface="Calibri Light" panose="020F0302020204030204" pitchFamily="34" charset="0"/>
              </a:rPr>
              <a:t>… to where you WANT to go</a:t>
            </a:r>
          </a:p>
        </p:txBody>
      </p:sp>
      <p:pic>
        <p:nvPicPr>
          <p:cNvPr id="5" name="Picture 4" descr="A close up of a flag&#10;&#10;Description generated with very high confidence">
            <a:extLst>
              <a:ext uri="{FF2B5EF4-FFF2-40B4-BE49-F238E27FC236}">
                <a16:creationId xmlns:a16="http://schemas.microsoft.com/office/drawing/2014/main" id="{3CB36E25-B40E-4CC1-8C50-124F13BA4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3" y="1443068"/>
            <a:ext cx="10124954" cy="4682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CEFED-F345-4A2F-BE2B-E52519CBA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72" y="2999251"/>
            <a:ext cx="3484445" cy="1219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D9C91E-2915-4597-9F7A-5456AF18AA3F}"/>
              </a:ext>
            </a:extLst>
          </p:cNvPr>
          <p:cNvSpPr txBox="1"/>
          <p:nvPr/>
        </p:nvSpPr>
        <p:spPr>
          <a:xfrm>
            <a:off x="5104784" y="3719483"/>
            <a:ext cx="223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0CFC8-BBA7-418F-B5A1-CF6201A6DC43}"/>
              </a:ext>
            </a:extLst>
          </p:cNvPr>
          <p:cNvSpPr txBox="1"/>
          <p:nvPr/>
        </p:nvSpPr>
        <p:spPr>
          <a:xfrm>
            <a:off x="1265128" y="436525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Current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81AA9-36B0-46BB-B57C-F5132EF8AD42}"/>
              </a:ext>
            </a:extLst>
          </p:cNvPr>
          <p:cNvSpPr txBox="1"/>
          <p:nvPr/>
        </p:nvSpPr>
        <p:spPr>
          <a:xfrm>
            <a:off x="8719170" y="4285424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Intelligent Enterprise</a:t>
            </a:r>
          </a:p>
        </p:txBody>
      </p:sp>
    </p:spTree>
    <p:extLst>
      <p:ext uri="{BB962C8B-B14F-4D97-AF65-F5344CB8AC3E}">
        <p14:creationId xmlns:p14="http://schemas.microsoft.com/office/powerpoint/2010/main" val="39345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42D6D4-38E2-4696-83F8-ABF1A0E2E28E}"/>
              </a:ext>
            </a:extLst>
          </p:cNvPr>
          <p:cNvGrpSpPr/>
          <p:nvPr/>
        </p:nvGrpSpPr>
        <p:grpSpPr>
          <a:xfrm>
            <a:off x="613236" y="2428406"/>
            <a:ext cx="4585132" cy="3036166"/>
            <a:chOff x="890943" y="1619691"/>
            <a:chExt cx="4585132" cy="2932198"/>
          </a:xfrm>
          <a:solidFill>
            <a:schemeClr val="accent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0353EC-6E5F-402E-B903-BF2893D0BC9E}"/>
                </a:ext>
              </a:extLst>
            </p:cNvPr>
            <p:cNvSpPr/>
            <p:nvPr/>
          </p:nvSpPr>
          <p:spPr>
            <a:xfrm>
              <a:off x="890943" y="1619691"/>
              <a:ext cx="4585132" cy="29321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17AE12-D966-406F-A12F-86F8C0C70851}"/>
                </a:ext>
              </a:extLst>
            </p:cNvPr>
            <p:cNvSpPr txBox="1"/>
            <p:nvPr/>
          </p:nvSpPr>
          <p:spPr>
            <a:xfrm>
              <a:off x="1125417" y="3198547"/>
              <a:ext cx="914400" cy="914400"/>
            </a:xfrm>
            <a:prstGeom prst="rect">
              <a:avLst/>
            </a:prstGeom>
            <a:grp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you don’t trust</a:t>
              </a:r>
            </a:p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91717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Isn’t data.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153BC3-3759-40EB-BEAF-07DDCB043F94}"/>
              </a:ext>
            </a:extLst>
          </p:cNvPr>
          <p:cNvSpPr txBox="1"/>
          <p:nvPr/>
        </p:nvSpPr>
        <p:spPr>
          <a:xfrm>
            <a:off x="0" y="250260"/>
            <a:ext cx="12192000" cy="163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While good data can be your most strategic asset…</a:t>
            </a:r>
            <a:br>
              <a:rPr kumimoji="0" lang="en-US" sz="1400" b="0" i="0" u="none" strike="noStrike" kern="1200" cap="none" spc="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kumimoji="0" lang="en-US" sz="300" b="0" i="0" u="none" strike="noStrike" kern="1200" cap="none" spc="6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Bad Data Can Be Catastrophic!</a:t>
            </a:r>
          </a:p>
          <a:p>
            <a:pPr marL="0" marR="0" lvl="0" indent="0" algn="l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F617B-37F6-4F5A-ACE8-3EF4EEEADDD8}"/>
              </a:ext>
            </a:extLst>
          </p:cNvPr>
          <p:cNvSpPr/>
          <p:nvPr/>
        </p:nvSpPr>
        <p:spPr>
          <a:xfrm>
            <a:off x="5614694" y="3161954"/>
            <a:ext cx="1904504" cy="101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4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CEOs are concerned about the quality of their data.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FF21FE-1903-4B18-BC40-BA9333504E59}"/>
              </a:ext>
            </a:extLst>
          </p:cNvPr>
          <p:cNvSpPr/>
          <p:nvPr/>
        </p:nvSpPr>
        <p:spPr>
          <a:xfrm>
            <a:off x="9757280" y="3138624"/>
            <a:ext cx="1949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company data meets a minimum threshold for data quality.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8357E8-7E18-4256-8296-236964738209}"/>
              </a:ext>
            </a:extLst>
          </p:cNvPr>
          <p:cNvSpPr/>
          <p:nvPr/>
        </p:nvSpPr>
        <p:spPr>
          <a:xfrm>
            <a:off x="7672279" y="3138624"/>
            <a:ext cx="1763806" cy="207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organizations have reached “transformational” levels of maturity in data and analytics.</a:t>
            </a:r>
          </a:p>
          <a:p>
            <a:pPr marL="0" marR="0" lvl="0" indent="0" algn="l" defTabSz="1088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C5D867-EC6B-463A-9B88-35277F911A31}"/>
              </a:ext>
            </a:extLst>
          </p:cNvPr>
          <p:cNvSpPr/>
          <p:nvPr/>
        </p:nvSpPr>
        <p:spPr>
          <a:xfrm>
            <a:off x="5682427" y="2437019"/>
            <a:ext cx="1720826" cy="17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7CA329-B910-4AA1-875F-828AED2EBF3D}"/>
              </a:ext>
            </a:extLst>
          </p:cNvPr>
          <p:cNvSpPr/>
          <p:nvPr/>
        </p:nvSpPr>
        <p:spPr>
          <a:xfrm>
            <a:off x="5682428" y="2437019"/>
            <a:ext cx="1038224" cy="1750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B482EE-BABE-4250-BDF6-0B89F5AE7EE0}"/>
              </a:ext>
            </a:extLst>
          </p:cNvPr>
          <p:cNvSpPr/>
          <p:nvPr/>
        </p:nvSpPr>
        <p:spPr>
          <a:xfrm>
            <a:off x="7715259" y="2437019"/>
            <a:ext cx="1720826" cy="17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EF4B-B05F-4364-8233-DC4E019A0B28}"/>
              </a:ext>
            </a:extLst>
          </p:cNvPr>
          <p:cNvSpPr/>
          <p:nvPr/>
        </p:nvSpPr>
        <p:spPr>
          <a:xfrm>
            <a:off x="7715260" y="2437019"/>
            <a:ext cx="192693" cy="175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67C4AE-5805-4795-A1B8-13B45C1C9049}"/>
              </a:ext>
            </a:extLst>
          </p:cNvPr>
          <p:cNvSpPr/>
          <p:nvPr/>
        </p:nvSpPr>
        <p:spPr>
          <a:xfrm>
            <a:off x="9804363" y="2437019"/>
            <a:ext cx="1720826" cy="17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3B982A-8D88-421D-80AD-59E070DD3724}"/>
              </a:ext>
            </a:extLst>
          </p:cNvPr>
          <p:cNvSpPr/>
          <p:nvPr/>
        </p:nvSpPr>
        <p:spPr>
          <a:xfrm>
            <a:off x="9804365" y="2437019"/>
            <a:ext cx="58774" cy="175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E3373-4A85-4DE7-B54A-5C782350A372}"/>
              </a:ext>
            </a:extLst>
          </p:cNvPr>
          <p:cNvSpPr txBox="1"/>
          <p:nvPr/>
        </p:nvSpPr>
        <p:spPr>
          <a:xfrm>
            <a:off x="5567259" y="2610302"/>
            <a:ext cx="852591" cy="588115"/>
          </a:xfrm>
          <a:prstGeom prst="rect">
            <a:avLst/>
          </a:prstGeom>
        </p:spPr>
        <p:txBody>
          <a:bodyPr wrap="square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7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3878B7-DE87-4E31-8FA4-54DE70784D7B}"/>
              </a:ext>
            </a:extLst>
          </p:cNvPr>
          <p:cNvSpPr txBox="1"/>
          <p:nvPr/>
        </p:nvSpPr>
        <p:spPr>
          <a:xfrm>
            <a:off x="7601285" y="2610302"/>
            <a:ext cx="852591" cy="588115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B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217DB8-0B49-413B-941D-6488D38737C8}"/>
              </a:ext>
            </a:extLst>
          </p:cNvPr>
          <p:cNvSpPr txBox="1"/>
          <p:nvPr/>
        </p:nvSpPr>
        <p:spPr>
          <a:xfrm>
            <a:off x="9704890" y="2610302"/>
            <a:ext cx="852591" cy="588115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1717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B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1CA150-ACB5-4D9D-8269-CA844E0A08D6}"/>
              </a:ext>
            </a:extLst>
          </p:cNvPr>
          <p:cNvSpPr/>
          <p:nvPr/>
        </p:nvSpPr>
        <p:spPr>
          <a:xfrm>
            <a:off x="982019" y="2715231"/>
            <a:ext cx="1212541" cy="116186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513963-D0D3-4FFB-8F7C-AA26A5F5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115" y="2914076"/>
            <a:ext cx="652092" cy="7793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218919-559C-4C0D-B2D8-26B662FF0B13}"/>
              </a:ext>
            </a:extLst>
          </p:cNvPr>
          <p:cNvSpPr/>
          <p:nvPr/>
        </p:nvSpPr>
        <p:spPr>
          <a:xfrm>
            <a:off x="3577782" y="5637855"/>
            <a:ext cx="765094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KPMG, 2017 Global CEO Outlook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Gartner, Survey Analysis: Traditional Approaches Dominate Data and Analytics Initiatives, Feb 5, 2018,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Harvard Business Review, Only 3% of Companies’ Data Meets Basic Quality Standards, Sept 11, 2017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3FA2-121B-49DE-A267-E3A44229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Best Run Business Have the Advantage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D56A12-41DA-484F-88B9-10FE250C75EE}"/>
              </a:ext>
            </a:extLst>
          </p:cNvPr>
          <p:cNvSpPr txBox="1"/>
          <p:nvPr/>
        </p:nvSpPr>
        <p:spPr bwMode="gray">
          <a:xfrm>
            <a:off x="1385172" y="2792312"/>
            <a:ext cx="2688974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Unplanned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Downtime/Outages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6D6AA3-88A2-4BF3-9313-A1A768D18611}"/>
              </a:ext>
            </a:extLst>
          </p:cNvPr>
          <p:cNvSpPr txBox="1"/>
          <p:nvPr/>
        </p:nvSpPr>
        <p:spPr bwMode="gray">
          <a:xfrm>
            <a:off x="4719555" y="2515312"/>
            <a:ext cx="2776807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Annual Service and Maintenance Cost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(% of asset value)</a:t>
            </a:r>
          </a:p>
        </p:txBody>
      </p:sp>
      <p:grpSp>
        <p:nvGrpSpPr>
          <p:cNvPr id="44" name="Group 26">
            <a:extLst>
              <a:ext uri="{FF2B5EF4-FFF2-40B4-BE49-F238E27FC236}">
                <a16:creationId xmlns:a16="http://schemas.microsoft.com/office/drawing/2014/main" id="{3C134839-58AD-4414-AB09-93AF342AEB6B}"/>
              </a:ext>
            </a:extLst>
          </p:cNvPr>
          <p:cNvGrpSpPr/>
          <p:nvPr/>
        </p:nvGrpSpPr>
        <p:grpSpPr bwMode="gray">
          <a:xfrm>
            <a:off x="1564024" y="3476007"/>
            <a:ext cx="2327155" cy="1748710"/>
            <a:chOff x="1786509" y="3998017"/>
            <a:chExt cx="2327761" cy="164592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B29590-F77C-437B-8452-6495BA5CB472}"/>
                </a:ext>
              </a:extLst>
            </p:cNvPr>
            <p:cNvSpPr/>
            <p:nvPr/>
          </p:nvSpPr>
          <p:spPr bwMode="gray">
            <a:xfrm>
              <a:off x="1786509" y="3998017"/>
              <a:ext cx="2327761" cy="191056"/>
            </a:xfrm>
            <a:prstGeom prst="rect">
              <a:avLst/>
            </a:prstGeom>
            <a:solidFill>
              <a:srgbClr val="0F46A7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579BC38-DE51-4B08-B4DC-057F405C821B}"/>
                </a:ext>
              </a:extLst>
            </p:cNvPr>
            <p:cNvSpPr/>
            <p:nvPr/>
          </p:nvSpPr>
          <p:spPr bwMode="gray">
            <a:xfrm>
              <a:off x="1786509" y="4189073"/>
              <a:ext cx="2327761" cy="573246"/>
            </a:xfrm>
            <a:prstGeom prst="rect">
              <a:avLst/>
            </a:prstGeom>
            <a:solidFill>
              <a:srgbClr val="0076CB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4A39A71-0DBB-4141-86AD-4E6B010B286A}"/>
                </a:ext>
              </a:extLst>
            </p:cNvPr>
            <p:cNvSpPr/>
            <p:nvPr/>
          </p:nvSpPr>
          <p:spPr bwMode="gray">
            <a:xfrm>
              <a:off x="1786509" y="4762318"/>
              <a:ext cx="2327761" cy="881619"/>
            </a:xfrm>
            <a:prstGeom prst="rect">
              <a:avLst/>
            </a:prstGeom>
            <a:solidFill>
              <a:srgbClr val="0FAAFF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grpSp>
        <p:nvGrpSpPr>
          <p:cNvPr id="61" name="Group 27">
            <a:extLst>
              <a:ext uri="{FF2B5EF4-FFF2-40B4-BE49-F238E27FC236}">
                <a16:creationId xmlns:a16="http://schemas.microsoft.com/office/drawing/2014/main" id="{92D93452-901C-41A3-945B-94E9BE956975}"/>
              </a:ext>
            </a:extLst>
          </p:cNvPr>
          <p:cNvGrpSpPr/>
          <p:nvPr/>
        </p:nvGrpSpPr>
        <p:grpSpPr bwMode="gray">
          <a:xfrm>
            <a:off x="4930984" y="3476007"/>
            <a:ext cx="2327155" cy="1748710"/>
            <a:chOff x="4716170" y="3998017"/>
            <a:chExt cx="2327761" cy="16459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82AC79-DCA6-49BF-8E8A-BFBBD6B0B277}"/>
                </a:ext>
              </a:extLst>
            </p:cNvPr>
            <p:cNvSpPr/>
            <p:nvPr/>
          </p:nvSpPr>
          <p:spPr bwMode="gray">
            <a:xfrm>
              <a:off x="4716170" y="3998017"/>
              <a:ext cx="2327761" cy="184457"/>
            </a:xfrm>
            <a:prstGeom prst="rect">
              <a:avLst/>
            </a:prstGeom>
            <a:solidFill>
              <a:srgbClr val="45157E"/>
            </a:solidFill>
            <a:ln w="6350" algn="ctr">
              <a:noFill/>
              <a:miter lim="800000"/>
              <a:headEnd/>
              <a:tailEnd/>
            </a:ln>
          </p:spPr>
          <p:txBody>
            <a:bodyPr lIns="89977" tIns="71981" rIns="89977" bIns="71981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50F2F7A-CA24-4651-BCBF-58BBB1F9FF85}"/>
                </a:ext>
              </a:extLst>
            </p:cNvPr>
            <p:cNvSpPr/>
            <p:nvPr/>
          </p:nvSpPr>
          <p:spPr bwMode="gray">
            <a:xfrm>
              <a:off x="4716170" y="4182473"/>
              <a:ext cx="2327761" cy="537653"/>
            </a:xfrm>
            <a:prstGeom prst="rect">
              <a:avLst/>
            </a:prstGeom>
            <a:solidFill>
              <a:srgbClr val="760A85"/>
            </a:solidFill>
            <a:ln w="6350" algn="ctr">
              <a:noFill/>
              <a:miter lim="800000"/>
              <a:headEnd/>
              <a:tailEnd/>
            </a:ln>
          </p:spPr>
          <p:txBody>
            <a:bodyPr lIns="89977" tIns="71981" rIns="89977" bIns="71981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D1B410A-83EF-4283-9B9D-680AAD07EFF0}"/>
                </a:ext>
              </a:extLst>
            </p:cNvPr>
            <p:cNvSpPr/>
            <p:nvPr/>
          </p:nvSpPr>
          <p:spPr bwMode="gray">
            <a:xfrm>
              <a:off x="4716170" y="4720128"/>
              <a:ext cx="2327761" cy="923809"/>
            </a:xfrm>
            <a:prstGeom prst="rect">
              <a:avLst/>
            </a:prstGeom>
            <a:solidFill>
              <a:srgbClr val="AB1F8D"/>
            </a:solidFill>
            <a:ln w="6350" algn="ctr">
              <a:noFill/>
              <a:miter lim="800000"/>
              <a:headEnd/>
              <a:tailEnd/>
            </a:ln>
          </p:spPr>
          <p:txBody>
            <a:bodyPr lIns="89977" tIns="71981" rIns="89977" bIns="71981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72D13B3-3529-42E8-80BD-FDF20564A76B}"/>
              </a:ext>
            </a:extLst>
          </p:cNvPr>
          <p:cNvCxnSpPr>
            <a:cxnSpLocks/>
          </p:cNvCxnSpPr>
          <p:nvPr/>
        </p:nvCxnSpPr>
        <p:spPr bwMode="gray">
          <a:xfrm>
            <a:off x="1206141" y="5224880"/>
            <a:ext cx="977972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6839EA4-DCE5-44E9-94C1-EFBE1DDB0DA3}"/>
              </a:ext>
            </a:extLst>
          </p:cNvPr>
          <p:cNvSpPr txBox="1"/>
          <p:nvPr/>
        </p:nvSpPr>
        <p:spPr bwMode="gray">
          <a:xfrm>
            <a:off x="1206141" y="5338832"/>
            <a:ext cx="45060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Note: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“Best”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 = Top 25%,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“Worst”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= Bottom 25%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D37B5F-63BA-4ECE-A1AB-71F18340D2EC}"/>
              </a:ext>
            </a:extLst>
          </p:cNvPr>
          <p:cNvSpPr txBox="1"/>
          <p:nvPr/>
        </p:nvSpPr>
        <p:spPr bwMode="gray">
          <a:xfrm>
            <a:off x="1602865" y="3420811"/>
            <a:ext cx="102597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2.0%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Best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6F9791E-4C40-4B95-B937-51143054C6AD}"/>
              </a:ext>
            </a:extLst>
          </p:cNvPr>
          <p:cNvSpPr txBox="1"/>
          <p:nvPr/>
        </p:nvSpPr>
        <p:spPr bwMode="gray">
          <a:xfrm>
            <a:off x="1602863" y="3953779"/>
            <a:ext cx="1149375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6.4%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Average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B6E7BD-4D1F-4578-8D23-71B58A477909}"/>
              </a:ext>
            </a:extLst>
          </p:cNvPr>
          <p:cNvSpPr txBox="1"/>
          <p:nvPr/>
        </p:nvSpPr>
        <p:spPr bwMode="gray">
          <a:xfrm>
            <a:off x="1593343" y="4911526"/>
            <a:ext cx="1125336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10.0%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Worst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C75613-84D1-4711-8525-F619BC71DD6A}"/>
              </a:ext>
            </a:extLst>
          </p:cNvPr>
          <p:cNvSpPr txBox="1"/>
          <p:nvPr/>
        </p:nvSpPr>
        <p:spPr bwMode="gray">
          <a:xfrm>
            <a:off x="4926702" y="3420811"/>
            <a:ext cx="102597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2.2%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Best</a:t>
            </a:r>
            <a:endParaRPr kumimoji="0" lang="en-US" sz="19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300DF7-ADFF-4CA2-B03F-D0731BDF30D2}"/>
              </a:ext>
            </a:extLst>
          </p:cNvPr>
          <p:cNvSpPr txBox="1"/>
          <p:nvPr/>
        </p:nvSpPr>
        <p:spPr bwMode="gray">
          <a:xfrm>
            <a:off x="4926699" y="3837096"/>
            <a:ext cx="1149375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7.1%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Average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343B94-EA8B-46CC-A87E-D2796A9B1DE5}"/>
              </a:ext>
            </a:extLst>
          </p:cNvPr>
          <p:cNvSpPr txBox="1"/>
          <p:nvPr/>
        </p:nvSpPr>
        <p:spPr bwMode="gray">
          <a:xfrm>
            <a:off x="4926702" y="4911526"/>
            <a:ext cx="969884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12%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Worst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36DEF9B-B25A-47E8-947B-FF41A92C4365}"/>
              </a:ext>
            </a:extLst>
          </p:cNvPr>
          <p:cNvSpPr txBox="1"/>
          <p:nvPr/>
        </p:nvSpPr>
        <p:spPr>
          <a:xfrm>
            <a:off x="1385171" y="1471672"/>
            <a:ext cx="4594435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17440" marR="0" lvl="0" indent="-11744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“Best run assets witness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 lower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unplanned downtime / outages”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C6075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261399-545A-4A12-A493-E6CFC54BF6C6}"/>
              </a:ext>
            </a:extLst>
          </p:cNvPr>
          <p:cNvSpPr txBox="1"/>
          <p:nvPr/>
        </p:nvSpPr>
        <p:spPr>
          <a:xfrm>
            <a:off x="6141639" y="1471672"/>
            <a:ext cx="505149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17440" marR="0" lvl="0" indent="-11744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“Best performers have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 lower </a:t>
            </a:r>
            <a:b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service and maintenance cost”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551910-0CBF-4E25-95DA-EA9DB6C04D62}"/>
              </a:ext>
            </a:extLst>
          </p:cNvPr>
          <p:cNvSpPr txBox="1"/>
          <p:nvPr/>
        </p:nvSpPr>
        <p:spPr bwMode="gray">
          <a:xfrm>
            <a:off x="8127600" y="2792312"/>
            <a:ext cx="2776807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Return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on Assets</a:t>
            </a:r>
          </a:p>
        </p:txBody>
      </p:sp>
      <p:grpSp>
        <p:nvGrpSpPr>
          <p:cNvPr id="82" name="Group 27">
            <a:extLst>
              <a:ext uri="{FF2B5EF4-FFF2-40B4-BE49-F238E27FC236}">
                <a16:creationId xmlns:a16="http://schemas.microsoft.com/office/drawing/2014/main" id="{C9F72A45-FD07-4BAA-A2D4-ED4DAE1F0767}"/>
              </a:ext>
            </a:extLst>
          </p:cNvPr>
          <p:cNvGrpSpPr/>
          <p:nvPr/>
        </p:nvGrpSpPr>
        <p:grpSpPr bwMode="gray">
          <a:xfrm>
            <a:off x="8339028" y="3471965"/>
            <a:ext cx="2327155" cy="1748711"/>
            <a:chOff x="4716170" y="3998016"/>
            <a:chExt cx="2327761" cy="164592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D98658F-BF76-4882-B195-BA54653FC2A3}"/>
                </a:ext>
              </a:extLst>
            </p:cNvPr>
            <p:cNvSpPr/>
            <p:nvPr/>
          </p:nvSpPr>
          <p:spPr bwMode="gray">
            <a:xfrm>
              <a:off x="4716170" y="3998016"/>
              <a:ext cx="2327761" cy="838222"/>
            </a:xfrm>
            <a:prstGeom prst="rect">
              <a:avLst/>
            </a:prstGeom>
            <a:solidFill>
              <a:srgbClr val="348B26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68A93DE-1B92-46B6-86C0-E93E6CB41834}"/>
                </a:ext>
              </a:extLst>
            </p:cNvPr>
            <p:cNvSpPr/>
            <p:nvPr/>
          </p:nvSpPr>
          <p:spPr bwMode="gray">
            <a:xfrm>
              <a:off x="4716170" y="4840197"/>
              <a:ext cx="2327761" cy="58239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121EE85-929B-4B68-8160-41FD92A8A6E3}"/>
                </a:ext>
              </a:extLst>
            </p:cNvPr>
            <p:cNvSpPr/>
            <p:nvPr/>
          </p:nvSpPr>
          <p:spPr bwMode="gray">
            <a:xfrm>
              <a:off x="4716170" y="5422588"/>
              <a:ext cx="2327761" cy="221349"/>
            </a:xfrm>
            <a:prstGeom prst="rect">
              <a:avLst/>
            </a:prstGeom>
            <a:solidFill>
              <a:srgbClr val="93C939"/>
            </a:solidFill>
          </p:spPr>
          <p:txBody>
            <a:bodyPr wrap="square" lIns="108850" tIns="54425" rIns="108850" bIns="54425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33F2384-390A-4C1B-83C0-F1A25E14DFD8}"/>
              </a:ext>
            </a:extLst>
          </p:cNvPr>
          <p:cNvSpPr txBox="1"/>
          <p:nvPr/>
        </p:nvSpPr>
        <p:spPr bwMode="gray">
          <a:xfrm>
            <a:off x="8334746" y="3516231"/>
            <a:ext cx="114296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16.3%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Best</a:t>
            </a:r>
            <a:endParaRPr kumimoji="0" lang="en-US" sz="19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6A0179-BCFF-47AE-B3E1-D160D2DE716A}"/>
              </a:ext>
            </a:extLst>
          </p:cNvPr>
          <p:cNvSpPr txBox="1"/>
          <p:nvPr/>
        </p:nvSpPr>
        <p:spPr bwMode="gray">
          <a:xfrm>
            <a:off x="8334744" y="4382837"/>
            <a:ext cx="1253543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11.3%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Average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38B050-938C-4957-B9ED-6C305CC2D9CB}"/>
              </a:ext>
            </a:extLst>
          </p:cNvPr>
          <p:cNvSpPr txBox="1"/>
          <p:nvPr/>
        </p:nvSpPr>
        <p:spPr bwMode="gray">
          <a:xfrm>
            <a:off x="8334747" y="4911526"/>
            <a:ext cx="1021167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4.3%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Worst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9E376A-F14A-4025-9478-FE5C9DCE2240}"/>
              </a:ext>
            </a:extLst>
          </p:cNvPr>
          <p:cNvSpPr txBox="1"/>
          <p:nvPr/>
        </p:nvSpPr>
        <p:spPr>
          <a:xfrm>
            <a:off x="8284461" y="6374493"/>
            <a:ext cx="3803584" cy="246221"/>
          </a:xfrm>
          <a:prstGeom prst="rect">
            <a:avLst/>
          </a:prstGeom>
          <a:noFill/>
        </p:spPr>
        <p:txBody>
          <a:bodyPr wrap="square" lIns="0" rIns="0" rtlCol="0" anchor="b" anchorCtr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000" kern="0" dirty="0">
                <a:ea typeface="Arial Unicode MS" pitchFamily="34" charset="-128"/>
                <a:cs typeface="Arial Unicode MS" pitchFamily="34" charset="-128"/>
              </a:rPr>
              <a:t>SAP Value Engineering, SAP EAM Benchmarking November 2016</a:t>
            </a:r>
          </a:p>
        </p:txBody>
      </p:sp>
    </p:spTree>
    <p:extLst>
      <p:ext uri="{BB962C8B-B14F-4D97-AF65-F5344CB8AC3E}">
        <p14:creationId xmlns:p14="http://schemas.microsoft.com/office/powerpoint/2010/main" val="2862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FEF9-8F68-4C4D-87A7-C213F35D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2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60B7F9-B5D0-4188-A58F-8E9CFABEA06F}"/>
              </a:ext>
            </a:extLst>
          </p:cNvPr>
          <p:cNvGrpSpPr/>
          <p:nvPr/>
        </p:nvGrpSpPr>
        <p:grpSpPr>
          <a:xfrm>
            <a:off x="413317" y="1225237"/>
            <a:ext cx="1045527" cy="1421221"/>
            <a:chOff x="389479" y="5196511"/>
            <a:chExt cx="1045527" cy="1421221"/>
          </a:xfrm>
        </p:grpSpPr>
        <p:pic>
          <p:nvPicPr>
            <p:cNvPr id="10" name="Picture 9" descr="A black sign with white letters&#10;&#10;Description generated with high confidence">
              <a:extLst>
                <a:ext uri="{FF2B5EF4-FFF2-40B4-BE49-F238E27FC236}">
                  <a16:creationId xmlns:a16="http://schemas.microsoft.com/office/drawing/2014/main" id="{855C6DAF-92C1-4A49-A147-CE4371239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33" b="36769"/>
            <a:stretch/>
          </p:blipFill>
          <p:spPr>
            <a:xfrm>
              <a:off x="389479" y="5196511"/>
              <a:ext cx="1045527" cy="116663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2A3C25-90AC-46EA-9C31-9FACB4E7EAD3}"/>
                </a:ext>
              </a:extLst>
            </p:cNvPr>
            <p:cNvSpPr txBox="1"/>
            <p:nvPr/>
          </p:nvSpPr>
          <p:spPr>
            <a:xfrm>
              <a:off x="389479" y="6248400"/>
              <a:ext cx="92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Motor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9012EE-C347-48C3-80C5-79828640D9E4}"/>
              </a:ext>
            </a:extLst>
          </p:cNvPr>
          <p:cNvGrpSpPr/>
          <p:nvPr/>
        </p:nvGrpSpPr>
        <p:grpSpPr>
          <a:xfrm>
            <a:off x="2413148" y="1236722"/>
            <a:ext cx="1169366" cy="1373562"/>
            <a:chOff x="3013183" y="4310189"/>
            <a:chExt cx="1169366" cy="13735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7D2A27-85BC-417F-95CD-02BDD9C69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" r="38810" b="46667"/>
            <a:stretch/>
          </p:blipFill>
          <p:spPr>
            <a:xfrm>
              <a:off x="3013183" y="4310189"/>
              <a:ext cx="1169366" cy="99798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2E9DC4-25D6-45F4-8663-9458C5002CAE}"/>
                </a:ext>
              </a:extLst>
            </p:cNvPr>
            <p:cNvSpPr txBox="1"/>
            <p:nvPr/>
          </p:nvSpPr>
          <p:spPr>
            <a:xfrm>
              <a:off x="3053168" y="5314419"/>
              <a:ext cx="92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Sensors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19B094-8FA3-4D21-9BE9-E545129A7825}"/>
              </a:ext>
            </a:extLst>
          </p:cNvPr>
          <p:cNvGrpSpPr/>
          <p:nvPr/>
        </p:nvGrpSpPr>
        <p:grpSpPr>
          <a:xfrm>
            <a:off x="4483333" y="1236722"/>
            <a:ext cx="1295400" cy="1457468"/>
            <a:chOff x="5753100" y="3277682"/>
            <a:chExt cx="1295400" cy="14574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5A0DF0-7933-41A5-B1A4-3DC44B5BB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5" t="53333" r="8888"/>
            <a:stretch/>
          </p:blipFill>
          <p:spPr>
            <a:xfrm>
              <a:off x="5753100" y="3277682"/>
              <a:ext cx="1295400" cy="108813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C7949C-FA7C-4305-8096-A7C3B24426CC}"/>
                </a:ext>
              </a:extLst>
            </p:cNvPr>
            <p:cNvSpPr txBox="1"/>
            <p:nvPr/>
          </p:nvSpPr>
          <p:spPr>
            <a:xfrm>
              <a:off x="5853253" y="4365818"/>
              <a:ext cx="1169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Analytics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D55BC1-9949-4E18-8BFB-C23598DBF32F}"/>
              </a:ext>
            </a:extLst>
          </p:cNvPr>
          <p:cNvGrpSpPr/>
          <p:nvPr/>
        </p:nvGrpSpPr>
        <p:grpSpPr>
          <a:xfrm>
            <a:off x="6435980" y="1068638"/>
            <a:ext cx="1518674" cy="1885111"/>
            <a:chOff x="8082526" y="1907376"/>
            <a:chExt cx="1518674" cy="1885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840A35-7A9B-468D-BE09-498300C08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9532"/>
            <a:stretch/>
          </p:blipFill>
          <p:spPr>
            <a:xfrm>
              <a:off x="8166100" y="1907376"/>
              <a:ext cx="1143000" cy="138228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AF3780-9AB2-4073-B410-71C9F44A2B64}"/>
                </a:ext>
              </a:extLst>
            </p:cNvPr>
            <p:cNvSpPr txBox="1"/>
            <p:nvPr/>
          </p:nvSpPr>
          <p:spPr>
            <a:xfrm>
              <a:off x="8082526" y="3146156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Maintenance Planning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C4C3C5-6E79-4653-970A-1FBEB481833D}"/>
              </a:ext>
            </a:extLst>
          </p:cNvPr>
          <p:cNvGrpSpPr/>
          <p:nvPr/>
        </p:nvGrpSpPr>
        <p:grpSpPr>
          <a:xfrm>
            <a:off x="10236960" y="1068638"/>
            <a:ext cx="1518674" cy="1986883"/>
            <a:chOff x="10033709" y="732695"/>
            <a:chExt cx="1518674" cy="19868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2F0A9D-5149-4F4A-A85D-792E03676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903"/>
            <a:stretch/>
          </p:blipFill>
          <p:spPr>
            <a:xfrm>
              <a:off x="10363200" y="732695"/>
              <a:ext cx="623363" cy="138228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C24154-DF0F-47A9-8509-7082D1F03FF5}"/>
                </a:ext>
              </a:extLst>
            </p:cNvPr>
            <p:cNvSpPr txBox="1"/>
            <p:nvPr/>
          </p:nvSpPr>
          <p:spPr>
            <a:xfrm>
              <a:off x="10033709" y="2073247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Maintenance Action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531265-CE7A-4B35-AE4C-08941D8C3B3C}"/>
              </a:ext>
            </a:extLst>
          </p:cNvPr>
          <p:cNvGrpSpPr/>
          <p:nvPr/>
        </p:nvGrpSpPr>
        <p:grpSpPr>
          <a:xfrm>
            <a:off x="8457858" y="1236722"/>
            <a:ext cx="1518674" cy="1740840"/>
            <a:chOff x="6121338" y="733407"/>
            <a:chExt cx="1518674" cy="17408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4B88F2-E047-48E7-B213-DA69165B8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5" t="57777" r="11481" b="3565"/>
            <a:stretch/>
          </p:blipFill>
          <p:spPr>
            <a:xfrm>
              <a:off x="6274762" y="733407"/>
              <a:ext cx="1298866" cy="113923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D4F0A0-D5B6-48B6-86C6-1512689A9FAF}"/>
                </a:ext>
              </a:extLst>
            </p:cNvPr>
            <p:cNvSpPr txBox="1"/>
            <p:nvPr/>
          </p:nvSpPr>
          <p:spPr>
            <a:xfrm>
              <a:off x="6121338" y="1827916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MRO Supply Chain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79D7412-8B94-470E-B9CC-494067910131}"/>
              </a:ext>
            </a:extLst>
          </p:cNvPr>
          <p:cNvSpPr txBox="1"/>
          <p:nvPr/>
        </p:nvSpPr>
        <p:spPr>
          <a:xfrm>
            <a:off x="163361" y="3764523"/>
            <a:ext cx="1295483" cy="52322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Motor Failure </a:t>
            </a:r>
          </a:p>
          <a:p>
            <a:pPr algn="ctr"/>
            <a:r>
              <a:rPr lang="en-US" sz="1400" dirty="0"/>
              <a:t>Pending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0C98AC-0CF6-4BA8-8FD6-D49DB84B7377}"/>
              </a:ext>
            </a:extLst>
          </p:cNvPr>
          <p:cNvSpPr txBox="1"/>
          <p:nvPr/>
        </p:nvSpPr>
        <p:spPr>
          <a:xfrm>
            <a:off x="2211483" y="3764523"/>
            <a:ext cx="1410493" cy="52322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Readings Detected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9C3C9F-6DC0-4648-839E-48FA8EDAD9F4}"/>
              </a:ext>
            </a:extLst>
          </p:cNvPr>
          <p:cNvSpPr txBox="1"/>
          <p:nvPr/>
        </p:nvSpPr>
        <p:spPr>
          <a:xfrm>
            <a:off x="4410383" y="3764523"/>
            <a:ext cx="1407898" cy="95410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Message transmitted to maintenance for action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F16107-A91E-4524-A2AE-D074602BDF2F}"/>
              </a:ext>
            </a:extLst>
          </p:cNvPr>
          <p:cNvSpPr txBox="1"/>
          <p:nvPr/>
        </p:nvSpPr>
        <p:spPr>
          <a:xfrm>
            <a:off x="8523366" y="3758725"/>
            <a:ext cx="1407898" cy="1384995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Inaccurate asset data in MRO Supply Chain -leads to wrong spare parts ordered/ issued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65D5B1-CA66-4EEB-92D3-90090F81BFB1}"/>
              </a:ext>
            </a:extLst>
          </p:cNvPr>
          <p:cNvSpPr txBox="1"/>
          <p:nvPr/>
        </p:nvSpPr>
        <p:spPr>
          <a:xfrm>
            <a:off x="10292348" y="3764523"/>
            <a:ext cx="1407898" cy="1815882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Maintenance worker arrives to fix the wrong motor, with wrong instructions, and   wrong parts delaying fix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EDDFFD6-0E87-43FF-AD38-DD6E2940F2FA}"/>
              </a:ext>
            </a:extLst>
          </p:cNvPr>
          <p:cNvSpPr txBox="1"/>
          <p:nvPr/>
        </p:nvSpPr>
        <p:spPr>
          <a:xfrm>
            <a:off x="6478579" y="3758725"/>
            <a:ext cx="1407898" cy="1600438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Planner initiates work order based on erroneous asset information in maintenance system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03566C3-F55B-46AD-97D4-B175E4BCEDF9}"/>
              </a:ext>
            </a:extLst>
          </p:cNvPr>
          <p:cNvCxnSpPr>
            <a:cxnSpLocks/>
          </p:cNvCxnSpPr>
          <p:nvPr/>
        </p:nvCxnSpPr>
        <p:spPr>
          <a:xfrm>
            <a:off x="10996297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510A8CD-3DD4-4CC7-9CE5-71A95342B151}"/>
              </a:ext>
            </a:extLst>
          </p:cNvPr>
          <p:cNvCxnSpPr>
            <a:cxnSpLocks/>
          </p:cNvCxnSpPr>
          <p:nvPr/>
        </p:nvCxnSpPr>
        <p:spPr>
          <a:xfrm>
            <a:off x="9217195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9414F57-9284-43B5-8014-595ADCA9C28C}"/>
              </a:ext>
            </a:extLst>
          </p:cNvPr>
          <p:cNvCxnSpPr>
            <a:cxnSpLocks/>
          </p:cNvCxnSpPr>
          <p:nvPr/>
        </p:nvCxnSpPr>
        <p:spPr>
          <a:xfrm>
            <a:off x="7182528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C01A558-5188-416F-BD8A-47AEF3EF326A}"/>
              </a:ext>
            </a:extLst>
          </p:cNvPr>
          <p:cNvCxnSpPr>
            <a:cxnSpLocks/>
          </p:cNvCxnSpPr>
          <p:nvPr/>
        </p:nvCxnSpPr>
        <p:spPr>
          <a:xfrm>
            <a:off x="5114332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0BE7A5F-7029-4520-8269-633F0AD2650E}"/>
              </a:ext>
            </a:extLst>
          </p:cNvPr>
          <p:cNvCxnSpPr>
            <a:cxnSpLocks/>
          </p:cNvCxnSpPr>
          <p:nvPr/>
        </p:nvCxnSpPr>
        <p:spPr>
          <a:xfrm>
            <a:off x="2916730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C37CC08-E484-40F2-9025-40F966416248}"/>
              </a:ext>
            </a:extLst>
          </p:cNvPr>
          <p:cNvCxnSpPr>
            <a:cxnSpLocks/>
          </p:cNvCxnSpPr>
          <p:nvPr/>
        </p:nvCxnSpPr>
        <p:spPr>
          <a:xfrm>
            <a:off x="811102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DD17CE2-3E25-439E-BE29-64EF9E1BCEDF}"/>
              </a:ext>
            </a:extLst>
          </p:cNvPr>
          <p:cNvCxnSpPr/>
          <p:nvPr/>
        </p:nvCxnSpPr>
        <p:spPr>
          <a:xfrm>
            <a:off x="1600200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3E12093-5CA3-4DB7-8A1D-0DFA444BD774}"/>
              </a:ext>
            </a:extLst>
          </p:cNvPr>
          <p:cNvCxnSpPr/>
          <p:nvPr/>
        </p:nvCxnSpPr>
        <p:spPr>
          <a:xfrm>
            <a:off x="5824697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03E6546-69D6-4AB9-A60E-B23F8DBDC602}"/>
              </a:ext>
            </a:extLst>
          </p:cNvPr>
          <p:cNvCxnSpPr/>
          <p:nvPr/>
        </p:nvCxnSpPr>
        <p:spPr>
          <a:xfrm>
            <a:off x="3799100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A2AA134-9E2B-4D2A-9C96-58245EDEA8FE}"/>
              </a:ext>
            </a:extLst>
          </p:cNvPr>
          <p:cNvCxnSpPr/>
          <p:nvPr/>
        </p:nvCxnSpPr>
        <p:spPr>
          <a:xfrm>
            <a:off x="7912083" y="1776347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994CB25-FC9E-4095-BE62-276A5B37431A}"/>
              </a:ext>
            </a:extLst>
          </p:cNvPr>
          <p:cNvCxnSpPr/>
          <p:nvPr/>
        </p:nvCxnSpPr>
        <p:spPr>
          <a:xfrm>
            <a:off x="9910148" y="1773435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8FA3B5-8719-43F9-82C7-1D221E248EB3}"/>
              </a:ext>
            </a:extLst>
          </p:cNvPr>
          <p:cNvCxnSpPr>
            <a:cxnSpLocks/>
            <a:stCxn id="80" idx="2"/>
          </p:cNvCxnSpPr>
          <p:nvPr/>
        </p:nvCxnSpPr>
        <p:spPr>
          <a:xfrm flipH="1">
            <a:off x="10247098" y="5580405"/>
            <a:ext cx="749199" cy="603463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8D80570-1583-4078-AB1B-78F9B9504FB6}"/>
              </a:ext>
            </a:extLst>
          </p:cNvPr>
          <p:cNvSpPr txBox="1"/>
          <p:nvPr/>
        </p:nvSpPr>
        <p:spPr>
          <a:xfrm>
            <a:off x="8839200" y="6183868"/>
            <a:ext cx="1407898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Motor Fails 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10D54B5-2010-4D08-9417-4FDA33A7E4B6}"/>
              </a:ext>
            </a:extLst>
          </p:cNvPr>
          <p:cNvSpPr txBox="1">
            <a:spLocks/>
          </p:cNvSpPr>
          <p:nvPr/>
        </p:nvSpPr>
        <p:spPr>
          <a:xfrm>
            <a:off x="228974" y="380877"/>
            <a:ext cx="11963026" cy="77787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IoT Scenario 1: Spiral Effect of INCORRECT Asset Data</a:t>
            </a:r>
          </a:p>
        </p:txBody>
      </p:sp>
    </p:spTree>
    <p:extLst>
      <p:ext uri="{BB962C8B-B14F-4D97-AF65-F5344CB8AC3E}">
        <p14:creationId xmlns:p14="http://schemas.microsoft.com/office/powerpoint/2010/main" val="4466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2" grpId="0" animBg="1"/>
      <p:bldP spid="65" grpId="0" animBg="1"/>
      <p:bldP spid="80" grpId="0" animBg="1"/>
      <p:bldP spid="86" grpId="0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FEF9-8F68-4C4D-87A7-C213F35D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2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60B7F9-B5D0-4188-A58F-8E9CFABEA06F}"/>
              </a:ext>
            </a:extLst>
          </p:cNvPr>
          <p:cNvGrpSpPr/>
          <p:nvPr/>
        </p:nvGrpSpPr>
        <p:grpSpPr>
          <a:xfrm>
            <a:off x="413317" y="1225237"/>
            <a:ext cx="1045527" cy="1421221"/>
            <a:chOff x="389479" y="5196511"/>
            <a:chExt cx="1045527" cy="1421221"/>
          </a:xfrm>
        </p:grpSpPr>
        <p:pic>
          <p:nvPicPr>
            <p:cNvPr id="10" name="Picture 9" descr="A black sign with white letters&#10;&#10;Description generated with high confidence">
              <a:extLst>
                <a:ext uri="{FF2B5EF4-FFF2-40B4-BE49-F238E27FC236}">
                  <a16:creationId xmlns:a16="http://schemas.microsoft.com/office/drawing/2014/main" id="{855C6DAF-92C1-4A49-A147-CE4371239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33" b="36769"/>
            <a:stretch/>
          </p:blipFill>
          <p:spPr>
            <a:xfrm>
              <a:off x="389479" y="5196511"/>
              <a:ext cx="1045527" cy="116663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2A3C25-90AC-46EA-9C31-9FACB4E7EAD3}"/>
                </a:ext>
              </a:extLst>
            </p:cNvPr>
            <p:cNvSpPr txBox="1"/>
            <p:nvPr/>
          </p:nvSpPr>
          <p:spPr>
            <a:xfrm>
              <a:off x="389479" y="6248400"/>
              <a:ext cx="92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Motor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9012EE-C347-48C3-80C5-79828640D9E4}"/>
              </a:ext>
            </a:extLst>
          </p:cNvPr>
          <p:cNvGrpSpPr/>
          <p:nvPr/>
        </p:nvGrpSpPr>
        <p:grpSpPr>
          <a:xfrm>
            <a:off x="2413148" y="1236722"/>
            <a:ext cx="1169366" cy="1373562"/>
            <a:chOff x="3013183" y="4310189"/>
            <a:chExt cx="1169366" cy="13735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7D2A27-85BC-417F-95CD-02BDD9C69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" r="38810" b="46667"/>
            <a:stretch/>
          </p:blipFill>
          <p:spPr>
            <a:xfrm>
              <a:off x="3013183" y="4310189"/>
              <a:ext cx="1169366" cy="99798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2E9DC4-25D6-45F4-8663-9458C5002CAE}"/>
                </a:ext>
              </a:extLst>
            </p:cNvPr>
            <p:cNvSpPr txBox="1"/>
            <p:nvPr/>
          </p:nvSpPr>
          <p:spPr>
            <a:xfrm>
              <a:off x="3053168" y="5314419"/>
              <a:ext cx="92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Sensors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19B094-8FA3-4D21-9BE9-E545129A7825}"/>
              </a:ext>
            </a:extLst>
          </p:cNvPr>
          <p:cNvGrpSpPr/>
          <p:nvPr/>
        </p:nvGrpSpPr>
        <p:grpSpPr>
          <a:xfrm>
            <a:off x="4483333" y="1236722"/>
            <a:ext cx="1295400" cy="1457468"/>
            <a:chOff x="5753100" y="3277682"/>
            <a:chExt cx="1295400" cy="14574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5A0DF0-7933-41A5-B1A4-3DC44B5BB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5" t="53333" r="8888"/>
            <a:stretch/>
          </p:blipFill>
          <p:spPr>
            <a:xfrm>
              <a:off x="5753100" y="3277682"/>
              <a:ext cx="1295400" cy="108813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C7949C-FA7C-4305-8096-A7C3B24426CC}"/>
                </a:ext>
              </a:extLst>
            </p:cNvPr>
            <p:cNvSpPr txBox="1"/>
            <p:nvPr/>
          </p:nvSpPr>
          <p:spPr>
            <a:xfrm>
              <a:off x="5853253" y="4365818"/>
              <a:ext cx="1169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Analytics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D55BC1-9949-4E18-8BFB-C23598DBF32F}"/>
              </a:ext>
            </a:extLst>
          </p:cNvPr>
          <p:cNvGrpSpPr/>
          <p:nvPr/>
        </p:nvGrpSpPr>
        <p:grpSpPr>
          <a:xfrm>
            <a:off x="6435980" y="1068638"/>
            <a:ext cx="1518674" cy="1885111"/>
            <a:chOff x="8082526" y="1907376"/>
            <a:chExt cx="1518674" cy="1885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840A35-7A9B-468D-BE09-498300C08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9532"/>
            <a:stretch/>
          </p:blipFill>
          <p:spPr>
            <a:xfrm>
              <a:off x="8166100" y="1907376"/>
              <a:ext cx="1143000" cy="138228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AF3780-9AB2-4073-B410-71C9F44A2B64}"/>
                </a:ext>
              </a:extLst>
            </p:cNvPr>
            <p:cNvSpPr txBox="1"/>
            <p:nvPr/>
          </p:nvSpPr>
          <p:spPr>
            <a:xfrm>
              <a:off x="8082526" y="3146156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Maintenance Planning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C4C3C5-6E79-4653-970A-1FBEB481833D}"/>
              </a:ext>
            </a:extLst>
          </p:cNvPr>
          <p:cNvGrpSpPr/>
          <p:nvPr/>
        </p:nvGrpSpPr>
        <p:grpSpPr>
          <a:xfrm>
            <a:off x="10236960" y="1068638"/>
            <a:ext cx="1518674" cy="1986883"/>
            <a:chOff x="10033709" y="732695"/>
            <a:chExt cx="1518674" cy="19868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2F0A9D-5149-4F4A-A85D-792E03676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903"/>
            <a:stretch/>
          </p:blipFill>
          <p:spPr>
            <a:xfrm>
              <a:off x="10363200" y="732695"/>
              <a:ext cx="623363" cy="138228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C24154-DF0F-47A9-8509-7082D1F03FF5}"/>
                </a:ext>
              </a:extLst>
            </p:cNvPr>
            <p:cNvSpPr txBox="1"/>
            <p:nvPr/>
          </p:nvSpPr>
          <p:spPr>
            <a:xfrm>
              <a:off x="10033709" y="2073247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Maintenance Action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531265-CE7A-4B35-AE4C-08941D8C3B3C}"/>
              </a:ext>
            </a:extLst>
          </p:cNvPr>
          <p:cNvGrpSpPr/>
          <p:nvPr/>
        </p:nvGrpSpPr>
        <p:grpSpPr>
          <a:xfrm>
            <a:off x="8457858" y="1236722"/>
            <a:ext cx="1518674" cy="1740840"/>
            <a:chOff x="6121338" y="733407"/>
            <a:chExt cx="1518674" cy="17408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4B88F2-E047-48E7-B213-DA69165B8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5" t="57777" r="11481" b="3565"/>
            <a:stretch/>
          </p:blipFill>
          <p:spPr>
            <a:xfrm>
              <a:off x="6274762" y="733407"/>
              <a:ext cx="1298866" cy="113923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D4F0A0-D5B6-48B6-86C6-1512689A9FAF}"/>
                </a:ext>
              </a:extLst>
            </p:cNvPr>
            <p:cNvSpPr txBox="1"/>
            <p:nvPr/>
          </p:nvSpPr>
          <p:spPr>
            <a:xfrm>
              <a:off x="6121338" y="1827916"/>
              <a:ext cx="1518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MRO Supply Chain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79D7412-8B94-470E-B9CC-494067910131}"/>
              </a:ext>
            </a:extLst>
          </p:cNvPr>
          <p:cNvSpPr txBox="1"/>
          <p:nvPr/>
        </p:nvSpPr>
        <p:spPr>
          <a:xfrm>
            <a:off x="163361" y="3764523"/>
            <a:ext cx="1295483" cy="52322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Motor Failure </a:t>
            </a:r>
          </a:p>
          <a:p>
            <a:pPr algn="ctr"/>
            <a:r>
              <a:rPr lang="en-US" sz="1400" dirty="0"/>
              <a:t>Pending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0C98AC-0CF6-4BA8-8FD6-D49DB84B7377}"/>
              </a:ext>
            </a:extLst>
          </p:cNvPr>
          <p:cNvSpPr txBox="1"/>
          <p:nvPr/>
        </p:nvSpPr>
        <p:spPr>
          <a:xfrm>
            <a:off x="2211483" y="3764523"/>
            <a:ext cx="1410493" cy="738664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Detects abnormal readings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9C3C9F-6DC0-4648-839E-48FA8EDAD9F4}"/>
              </a:ext>
            </a:extLst>
          </p:cNvPr>
          <p:cNvSpPr txBox="1"/>
          <p:nvPr/>
        </p:nvSpPr>
        <p:spPr>
          <a:xfrm>
            <a:off x="4410383" y="3764523"/>
            <a:ext cx="1407898" cy="1384995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Predicts failure pending </a:t>
            </a:r>
          </a:p>
          <a:p>
            <a:pPr algn="ctr"/>
            <a:r>
              <a:rPr lang="en-US" sz="1400" dirty="0"/>
              <a:t>and notifies maintenance that action is required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F16107-A91E-4524-A2AE-D074602BDF2F}"/>
              </a:ext>
            </a:extLst>
          </p:cNvPr>
          <p:cNvSpPr txBox="1"/>
          <p:nvPr/>
        </p:nvSpPr>
        <p:spPr>
          <a:xfrm>
            <a:off x="6519554" y="3764523"/>
            <a:ext cx="1407898" cy="2462213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Maintenance planner compiles appropriate maintenance plan &amp; task list – requests appropriate spare parts, initiates work order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65D5B1-CA66-4EEB-92D3-90090F81BFB1}"/>
              </a:ext>
            </a:extLst>
          </p:cNvPr>
          <p:cNvSpPr txBox="1"/>
          <p:nvPr/>
        </p:nvSpPr>
        <p:spPr>
          <a:xfrm>
            <a:off x="10292348" y="3764523"/>
            <a:ext cx="1407898" cy="1169551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Prepared maintenance worker performs effective repair of motor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EDDFFD6-0E87-43FF-AD38-DD6E2940F2FA}"/>
              </a:ext>
            </a:extLst>
          </p:cNvPr>
          <p:cNvSpPr txBox="1"/>
          <p:nvPr/>
        </p:nvSpPr>
        <p:spPr>
          <a:xfrm>
            <a:off x="8502250" y="3773698"/>
            <a:ext cx="1407898" cy="95410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Issues appropriate replacement parts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03566C3-F55B-46AD-97D4-B175E4BCEDF9}"/>
              </a:ext>
            </a:extLst>
          </p:cNvPr>
          <p:cNvCxnSpPr>
            <a:cxnSpLocks/>
          </p:cNvCxnSpPr>
          <p:nvPr/>
        </p:nvCxnSpPr>
        <p:spPr>
          <a:xfrm>
            <a:off x="10996297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510A8CD-3DD4-4CC7-9CE5-71A95342B151}"/>
              </a:ext>
            </a:extLst>
          </p:cNvPr>
          <p:cNvCxnSpPr>
            <a:cxnSpLocks/>
          </p:cNvCxnSpPr>
          <p:nvPr/>
        </p:nvCxnSpPr>
        <p:spPr>
          <a:xfrm>
            <a:off x="9217195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9414F57-9284-43B5-8014-595ADCA9C28C}"/>
              </a:ext>
            </a:extLst>
          </p:cNvPr>
          <p:cNvCxnSpPr>
            <a:cxnSpLocks/>
          </p:cNvCxnSpPr>
          <p:nvPr/>
        </p:nvCxnSpPr>
        <p:spPr>
          <a:xfrm>
            <a:off x="7182528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C01A558-5188-416F-BD8A-47AEF3EF326A}"/>
              </a:ext>
            </a:extLst>
          </p:cNvPr>
          <p:cNvCxnSpPr>
            <a:cxnSpLocks/>
          </p:cNvCxnSpPr>
          <p:nvPr/>
        </p:nvCxnSpPr>
        <p:spPr>
          <a:xfrm>
            <a:off x="5114332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0BE7A5F-7029-4520-8269-633F0AD2650E}"/>
              </a:ext>
            </a:extLst>
          </p:cNvPr>
          <p:cNvCxnSpPr>
            <a:cxnSpLocks/>
          </p:cNvCxnSpPr>
          <p:nvPr/>
        </p:nvCxnSpPr>
        <p:spPr>
          <a:xfrm>
            <a:off x="2916730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C37CC08-E484-40F2-9025-40F966416248}"/>
              </a:ext>
            </a:extLst>
          </p:cNvPr>
          <p:cNvCxnSpPr>
            <a:cxnSpLocks/>
          </p:cNvCxnSpPr>
          <p:nvPr/>
        </p:nvCxnSpPr>
        <p:spPr>
          <a:xfrm>
            <a:off x="811102" y="3015578"/>
            <a:ext cx="0" cy="685800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DD17CE2-3E25-439E-BE29-64EF9E1BCEDF}"/>
              </a:ext>
            </a:extLst>
          </p:cNvPr>
          <p:cNvCxnSpPr/>
          <p:nvPr/>
        </p:nvCxnSpPr>
        <p:spPr>
          <a:xfrm>
            <a:off x="1600200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3E12093-5CA3-4DB7-8A1D-0DFA444BD774}"/>
              </a:ext>
            </a:extLst>
          </p:cNvPr>
          <p:cNvCxnSpPr/>
          <p:nvPr/>
        </p:nvCxnSpPr>
        <p:spPr>
          <a:xfrm>
            <a:off x="5824697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03E6546-69D6-4AB9-A60E-B23F8DBDC602}"/>
              </a:ext>
            </a:extLst>
          </p:cNvPr>
          <p:cNvCxnSpPr/>
          <p:nvPr/>
        </p:nvCxnSpPr>
        <p:spPr>
          <a:xfrm>
            <a:off x="3799100" y="1780790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A2AA134-9E2B-4D2A-9C96-58245EDEA8FE}"/>
              </a:ext>
            </a:extLst>
          </p:cNvPr>
          <p:cNvCxnSpPr/>
          <p:nvPr/>
        </p:nvCxnSpPr>
        <p:spPr>
          <a:xfrm>
            <a:off x="7912083" y="1776347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994CB25-FC9E-4095-BE62-276A5B37431A}"/>
              </a:ext>
            </a:extLst>
          </p:cNvPr>
          <p:cNvCxnSpPr/>
          <p:nvPr/>
        </p:nvCxnSpPr>
        <p:spPr>
          <a:xfrm>
            <a:off x="9910148" y="1773435"/>
            <a:ext cx="611283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5A1A5E-9ADA-4598-A234-9F6BBF327748}"/>
              </a:ext>
            </a:extLst>
          </p:cNvPr>
          <p:cNvSpPr txBox="1"/>
          <p:nvPr/>
        </p:nvSpPr>
        <p:spPr>
          <a:xfrm>
            <a:off x="9910147" y="5455437"/>
            <a:ext cx="212945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Minimal Business Interruption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902106-443F-4BFB-94EF-C01D523B6E0C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10996297" y="4934074"/>
            <a:ext cx="0" cy="47953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0BAD5636-82AE-421B-88D7-5CB6FDDBC26C}"/>
              </a:ext>
            </a:extLst>
          </p:cNvPr>
          <p:cNvSpPr txBox="1">
            <a:spLocks/>
          </p:cNvSpPr>
          <p:nvPr/>
        </p:nvSpPr>
        <p:spPr>
          <a:xfrm>
            <a:off x="228974" y="380877"/>
            <a:ext cx="11963026" cy="77787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IoT Scenario 2: Positive Outcome from Accurate Asset Data</a:t>
            </a:r>
          </a:p>
        </p:txBody>
      </p:sp>
    </p:spTree>
    <p:extLst>
      <p:ext uri="{BB962C8B-B14F-4D97-AF65-F5344CB8AC3E}">
        <p14:creationId xmlns:p14="http://schemas.microsoft.com/office/powerpoint/2010/main" val="26143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2" grpId="0" animBg="1"/>
      <p:bldP spid="65" grpId="0" animBg="1"/>
      <p:bldP spid="80" grpId="0" animBg="1"/>
      <p:bldP spid="86" grpId="0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D0520-521B-4C3F-90B8-93197F6F09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233" y="2073819"/>
            <a:ext cx="11178147" cy="1746774"/>
          </a:xfrm>
        </p:spPr>
        <p:txBody>
          <a:bodyPr/>
          <a:lstStyle/>
          <a:p>
            <a:pPr algn="ctr"/>
            <a:r>
              <a:rPr lang="en-US" dirty="0"/>
              <a:t>Three steps you can take NOW</a:t>
            </a:r>
          </a:p>
          <a:p>
            <a:pPr algn="ctr"/>
            <a:r>
              <a:rPr lang="en-US" dirty="0"/>
              <a:t>To prepare for 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9073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17758-FA4F-4893-8DAD-94BDBDFCE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562" y="2621915"/>
            <a:ext cx="10137965" cy="822325"/>
          </a:xfrm>
        </p:spPr>
        <p:txBody>
          <a:bodyPr/>
          <a:lstStyle/>
          <a:p>
            <a:r>
              <a:rPr lang="en-US" dirty="0"/>
              <a:t>1.	Assess your data quality</a:t>
            </a:r>
          </a:p>
        </p:txBody>
      </p:sp>
    </p:spTree>
    <p:extLst>
      <p:ext uri="{BB962C8B-B14F-4D97-AF65-F5344CB8AC3E}">
        <p14:creationId xmlns:p14="http://schemas.microsoft.com/office/powerpoint/2010/main" val="38201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3EB778-750E-4DC7-9D93-6E0A934EA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3" y="735702"/>
            <a:ext cx="10736939" cy="600314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609F33-A13B-42FB-8C4E-D8BB7A5CCC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403" y="119150"/>
            <a:ext cx="10736939" cy="803275"/>
          </a:xfrm>
        </p:spPr>
        <p:txBody>
          <a:bodyPr/>
          <a:lstStyle/>
          <a:p>
            <a:r>
              <a:rPr lang="en-US" sz="4400" dirty="0"/>
              <a:t>Data Health Assessment</a:t>
            </a:r>
          </a:p>
        </p:txBody>
      </p:sp>
    </p:spTree>
    <p:extLst>
      <p:ext uri="{BB962C8B-B14F-4D97-AF65-F5344CB8AC3E}">
        <p14:creationId xmlns:p14="http://schemas.microsoft.com/office/powerpoint/2010/main" val="8009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 Prometheus Group Colors">
      <a:dk1>
        <a:srgbClr val="3F3F3F"/>
      </a:dk1>
      <a:lt1>
        <a:srgbClr val="FFFFFF"/>
      </a:lt1>
      <a:dk2>
        <a:srgbClr val="44546A"/>
      </a:dk2>
      <a:lt2>
        <a:srgbClr val="E7E6E6"/>
      </a:lt2>
      <a:accent1>
        <a:srgbClr val="00979B"/>
      </a:accent1>
      <a:accent2>
        <a:srgbClr val="1D4B62"/>
      </a:accent2>
      <a:accent3>
        <a:srgbClr val="A5A5A5"/>
      </a:accent3>
      <a:accent4>
        <a:srgbClr val="B91717"/>
      </a:accent4>
      <a:accent5>
        <a:srgbClr val="2254A5"/>
      </a:accent5>
      <a:accent6>
        <a:srgbClr val="008182"/>
      </a:accent6>
      <a:hlink>
        <a:srgbClr val="0563C1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buClr>
            <a:schemeClr val="accent4"/>
          </a:buCl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B1830C3-71DA-450F-9B00-C6B4B6EE0FBA}" vid="{105D4F9D-D5E1-4DAC-86E3-256A7638EF83}"/>
    </a:ext>
  </a:extLst>
</a:theme>
</file>

<file path=ppt/theme/theme2.xml><?xml version="1.0" encoding="utf-8"?>
<a:theme xmlns:a="http://schemas.openxmlformats.org/drawingml/2006/main" name="1_Office Theme">
  <a:themeElements>
    <a:clrScheme name="PG Updated Brand Colors">
      <a:dk1>
        <a:srgbClr val="3F3F3F"/>
      </a:dk1>
      <a:lt1>
        <a:srgbClr val="FFFFFF"/>
      </a:lt1>
      <a:dk2>
        <a:srgbClr val="DC4636"/>
      </a:dk2>
      <a:lt2>
        <a:srgbClr val="F2F2F2"/>
      </a:lt2>
      <a:accent1>
        <a:srgbClr val="00979B"/>
      </a:accent1>
      <a:accent2>
        <a:srgbClr val="1D4B63"/>
      </a:accent2>
      <a:accent3>
        <a:srgbClr val="535453"/>
      </a:accent3>
      <a:accent4>
        <a:srgbClr val="B91717"/>
      </a:accent4>
      <a:accent5>
        <a:srgbClr val="2254A5"/>
      </a:accent5>
      <a:accent6>
        <a:srgbClr val="01AE7B"/>
      </a:accent6>
      <a:hlink>
        <a:srgbClr val="0070C0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buClr>
            <a:schemeClr val="accent4"/>
          </a:buCl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ometheus Group PPT_1.26.2021" id="{C3903994-C3CB-4130-9B46-93199475FCEF}" vid="{2C1AED40-E7F9-406D-B74A-E3375D97E9B8}"/>
    </a:ext>
  </a:extLst>
</a:theme>
</file>

<file path=ppt/theme/theme3.xml><?xml version="1.0" encoding="utf-8"?>
<a:theme xmlns:a="http://schemas.openxmlformats.org/drawingml/2006/main" name="PG Template">
  <a:themeElements>
    <a:clrScheme name="PG Updated Brand Colors">
      <a:dk1>
        <a:srgbClr val="3F3F3F"/>
      </a:dk1>
      <a:lt1>
        <a:srgbClr val="FFFFFF"/>
      </a:lt1>
      <a:dk2>
        <a:srgbClr val="DC4636"/>
      </a:dk2>
      <a:lt2>
        <a:srgbClr val="F2F2F2"/>
      </a:lt2>
      <a:accent1>
        <a:srgbClr val="00979B"/>
      </a:accent1>
      <a:accent2>
        <a:srgbClr val="1D4B63"/>
      </a:accent2>
      <a:accent3>
        <a:srgbClr val="535453"/>
      </a:accent3>
      <a:accent4>
        <a:srgbClr val="B91717"/>
      </a:accent4>
      <a:accent5>
        <a:srgbClr val="2254A5"/>
      </a:accent5>
      <a:accent6>
        <a:srgbClr val="01AE7B"/>
      </a:accent6>
      <a:hlink>
        <a:srgbClr val="0070C0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buClr>
            <a:schemeClr val="accent4"/>
          </a:buCl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B1830C3-71DA-450F-9B00-C6B4B6EE0FBA}" vid="{105D4F9D-D5E1-4DAC-86E3-256A7638EF83}"/>
    </a:ext>
  </a:extLst>
</a:theme>
</file>

<file path=ppt/theme/theme4.xml><?xml version="1.0" encoding="utf-8"?>
<a:theme xmlns:a="http://schemas.openxmlformats.org/drawingml/2006/main" name="2_Office Theme">
  <a:themeElements>
    <a:clrScheme name="PG Updated Brand Colors">
      <a:dk1>
        <a:srgbClr val="3F3F3F"/>
      </a:dk1>
      <a:lt1>
        <a:srgbClr val="FFFFFF"/>
      </a:lt1>
      <a:dk2>
        <a:srgbClr val="DC4636"/>
      </a:dk2>
      <a:lt2>
        <a:srgbClr val="F2F2F2"/>
      </a:lt2>
      <a:accent1>
        <a:srgbClr val="00979B"/>
      </a:accent1>
      <a:accent2>
        <a:srgbClr val="1D4B63"/>
      </a:accent2>
      <a:accent3>
        <a:srgbClr val="535453"/>
      </a:accent3>
      <a:accent4>
        <a:srgbClr val="B91717"/>
      </a:accent4>
      <a:accent5>
        <a:srgbClr val="2254A5"/>
      </a:accent5>
      <a:accent6>
        <a:srgbClr val="01AE7B"/>
      </a:accent6>
      <a:hlink>
        <a:srgbClr val="0070C0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buClr>
            <a:schemeClr val="accent4"/>
          </a:buCl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B1830C3-71DA-450F-9B00-C6B4B6EE0FBA}" vid="{105D4F9D-D5E1-4DAC-86E3-256A7638EF83}"/>
    </a:ext>
  </a:extLst>
</a:theme>
</file>

<file path=ppt/theme/theme5.xml><?xml version="1.0" encoding="utf-8"?>
<a:theme xmlns:a="http://schemas.openxmlformats.org/drawingml/2006/main" name="UGI PPT Template 2012.08.20">
  <a:themeElements>
    <a:clrScheme name="Utopia Color Palette">
      <a:dk1>
        <a:srgbClr val="000000"/>
      </a:dk1>
      <a:lt1>
        <a:srgbClr val="FFFFFF"/>
      </a:lt1>
      <a:dk2>
        <a:srgbClr val="000000"/>
      </a:dk2>
      <a:lt2>
        <a:srgbClr val="939598"/>
      </a:lt2>
      <a:accent1>
        <a:srgbClr val="232F84"/>
      </a:accent1>
      <a:accent2>
        <a:srgbClr val="C60751"/>
      </a:accent2>
      <a:accent3>
        <a:srgbClr val="E7A614"/>
      </a:accent3>
      <a:accent4>
        <a:srgbClr val="00853F"/>
      </a:accent4>
      <a:accent5>
        <a:srgbClr val="7030A0"/>
      </a:accent5>
      <a:accent6>
        <a:srgbClr val="009999"/>
      </a:accent6>
      <a:hlink>
        <a:srgbClr val="99CC00"/>
      </a:hlink>
      <a:folHlink>
        <a:srgbClr val="FFDE00"/>
      </a:folHlink>
    </a:clrScheme>
    <a:fontScheme name="Utopia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49559C2CF8244968469DD4C648435" ma:contentTypeVersion="2" ma:contentTypeDescription="Create a new document." ma:contentTypeScope="" ma:versionID="6f65acff1ff7460a530b54927fd47a96">
  <xsd:schema xmlns:xsd="http://www.w3.org/2001/XMLSchema" xmlns:xs="http://www.w3.org/2001/XMLSchema" xmlns:p="http://schemas.microsoft.com/office/2006/metadata/properties" xmlns:ns2="29f62b56-1876-41d5-96ec-980ee63ec4cb" targetNamespace="http://schemas.microsoft.com/office/2006/metadata/properties" ma:root="true" ma:fieldsID="9451aebd8d36746e0684bd43dc569d3d" ns2:_="">
    <xsd:import namespace="29f62b56-1876-41d5-96ec-980ee63ec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62b56-1876-41d5-96ec-980ee63ec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F56741-DB72-4899-B878-6B3D34AE4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f62b56-1876-41d5-96ec-980ee63ec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6496B8-F0D5-467B-9C0E-2CF7BBB042A1}">
  <ds:schemaRefs>
    <ds:schemaRef ds:uri="29f62b56-1876-41d5-96ec-980ee63ec4cb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ECF0E4D-5499-44FE-84AD-C529BCAF30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PrometheusGroup_PowerpointDeck_Updated_11.10</Template>
  <TotalTime>17890</TotalTime>
  <Words>1006</Words>
  <Application>Microsoft Office PowerPoint</Application>
  <PresentationFormat>Widescreen</PresentationFormat>
  <Paragraphs>172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Georgia</vt:lpstr>
      <vt:lpstr>Office Theme</vt:lpstr>
      <vt:lpstr>1_Office Theme</vt:lpstr>
      <vt:lpstr>PG Template</vt:lpstr>
      <vt:lpstr>2_Office Theme</vt:lpstr>
      <vt:lpstr>UGI PPT Template 2012.08.20</vt:lpstr>
      <vt:lpstr>PowerPoint Presentation</vt:lpstr>
      <vt:lpstr>Reality is DATA is what gets you from where you are   … to where you WANT to 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Wood</dc:creator>
  <cp:lastModifiedBy>Scott Schilling</cp:lastModifiedBy>
  <cp:revision>120</cp:revision>
  <dcterms:created xsi:type="dcterms:W3CDTF">2020-11-18T21:40:24Z</dcterms:created>
  <dcterms:modified xsi:type="dcterms:W3CDTF">2021-09-14T23:09:42Z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0x01010008049559C2CF8244968469DD4C648435</vt:lpwstr>
  </property>
</Properties>
</file>